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1" r:id="rId4"/>
    <p:sldId id="262" r:id="rId5"/>
    <p:sldId id="263" r:id="rId6"/>
    <p:sldId id="276" r:id="rId7"/>
    <p:sldId id="264" r:id="rId8"/>
    <p:sldId id="277" r:id="rId9"/>
    <p:sldId id="258" r:id="rId10"/>
    <p:sldId id="259" r:id="rId11"/>
    <p:sldId id="286" r:id="rId12"/>
    <p:sldId id="280" r:id="rId13"/>
    <p:sldId id="281" r:id="rId14"/>
    <p:sldId id="282" r:id="rId15"/>
    <p:sldId id="283" r:id="rId16"/>
    <p:sldId id="284" r:id="rId17"/>
    <p:sldId id="285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65" r:id="rId2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3626;&#3619;&#3640;&#3611;&#3612;&#3621;&#3605;&#3634;&#3617;&#3605;&#3633;&#3623;&#3594;&#3637;&#3657;&#3623;&#3633;&#3604;%2010%20&#3648;&#3604;&#3639;&#3629;&#3609;_&#3648;&#3586;&#3605;%2011%20%20&#3626;&#3619;&#3640;&#3611;7%20&#3592;&#3633;&#3591;&#3627;&#3623;&#3633;&#3604;%20ne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45339663344243"/>
          <c:y val="5.782934480661471E-2"/>
          <c:w val="0.89754660336655789"/>
          <c:h val="0.836845830438785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0"/>
                  <c:y val="-4.6332051966322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th-TH" sz="1600" b="1" baseline="0">
                        <a:solidFill>
                          <a:srgbClr val="FFFF00"/>
                        </a:solidFill>
                        <a:latin typeface="TH SarabunIT๙" pitchFamily="34" charset="-34"/>
                        <a:cs typeface="TH SarabunIT๙" pitchFamily="34" charset="-34"/>
                      </a:rPr>
                      <a:t>๓๔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3"/>
              </a:solidFill>
            </c:spPr>
            <c:txPr>
              <a:bodyPr/>
              <a:lstStyle/>
              <a:p>
                <a:pPr>
                  <a:defRPr sz="16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'ผลการดำเนินงาน 10เดือน'!$BA$3:$CI$3</c:f>
              <c:strCache>
                <c:ptCount val="7"/>
                <c:pt idx="0">
                  <c:v>ชุมพร</c:v>
                </c:pt>
                <c:pt idx="1">
                  <c:v>ระนอง</c:v>
                </c:pt>
                <c:pt idx="2">
                  <c:v>สุราษฎร์</c:v>
                </c:pt>
                <c:pt idx="3">
                  <c:v>นคร</c:v>
                </c:pt>
                <c:pt idx="4">
                  <c:v>กระบี่</c:v>
                </c:pt>
                <c:pt idx="5">
                  <c:v>พังงา</c:v>
                </c:pt>
                <c:pt idx="6">
                  <c:v>ภูเก็ต</c:v>
                </c:pt>
              </c:strCache>
            </c:strRef>
          </c:cat>
          <c:val>
            <c:numRef>
              <c:f>'ผลการดำเนินงาน 10เดือน'!$BA$12:$CI$12</c:f>
              <c:numCache>
                <c:formatCode>0.00</c:formatCode>
                <c:ptCount val="7"/>
                <c:pt idx="0">
                  <c:v>7.8599999999999985</c:v>
                </c:pt>
                <c:pt idx="1">
                  <c:v>9.09</c:v>
                </c:pt>
                <c:pt idx="2" formatCode="t0">
                  <c:v>33.520000000000003</c:v>
                </c:pt>
                <c:pt idx="3">
                  <c:v>37.04</c:v>
                </c:pt>
                <c:pt idx="4" formatCode="General">
                  <c:v>11.239999999999998</c:v>
                </c:pt>
                <c:pt idx="5">
                  <c:v>63.33</c:v>
                </c:pt>
                <c:pt idx="6" formatCode="General">
                  <c:v>39.07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759552"/>
        <c:axId val="162647424"/>
      </c:barChart>
      <c:catAx>
        <c:axId val="1367595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solidFill>
            <a:srgbClr val="00B0F0"/>
          </a:solidFill>
        </c:spPr>
        <c:txPr>
          <a:bodyPr/>
          <a:lstStyle/>
          <a:p>
            <a:pPr>
              <a:defRPr sz="1600"/>
            </a:pPr>
            <a:endParaRPr lang="th-TH"/>
          </a:p>
        </c:txPr>
        <c:crossAx val="162647424"/>
        <c:crosses val="autoZero"/>
        <c:auto val="1"/>
        <c:lblAlgn val="ctr"/>
        <c:lblOffset val="100"/>
        <c:noMultiLvlLbl val="0"/>
      </c:catAx>
      <c:valAx>
        <c:axId val="1626474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3675955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>
          <a:solidFill>
            <a:schemeClr val="tx1"/>
          </a:solidFill>
        </a:defRPr>
      </a:pPr>
      <a:endParaRPr lang="th-TH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8EEF2-E279-49C7-ACDA-33C3CBE53851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EDC24-F18B-414F-BF31-AC0BC514E5C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405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7C22-AC42-48A9-B881-01EBF03608D3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F9739-63F9-4A54-8351-4D4F07486287}" type="datetimeFigureOut">
              <a:rPr lang="th-TH" smtClean="0"/>
              <a:pPr/>
              <a:t>04/12/57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940D-52CC-4C34-A406-E0E3E421FA2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604448" cy="18002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5400" b="1" dirty="0" smtClean="0">
                <a:cs typeface="+mj-cs"/>
              </a:rPr>
              <a:t> แผนพัฒนาระบบบริการสุขภาพ 5 สาขาหลัก</a:t>
            </a:r>
            <a:br>
              <a:rPr lang="th-TH" sz="5400" b="1" dirty="0" smtClean="0">
                <a:cs typeface="+mj-cs"/>
              </a:rPr>
            </a:br>
            <a:r>
              <a:rPr lang="th-TH" sz="5400" b="1" dirty="0" smtClean="0">
                <a:cs typeface="+mj-cs"/>
              </a:rPr>
              <a:t>เขตบริการสุขภาพที่ 11</a:t>
            </a:r>
            <a:endParaRPr lang="th-TH" sz="5400" b="1" dirty="0">
              <a:cs typeface="+mj-cs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75656" y="2852936"/>
            <a:ext cx="6400800" cy="7669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6000" b="1" dirty="0" smtClean="0">
                <a:cs typeface="+mj-cs"/>
              </a:rPr>
              <a:t>ปีงบประมาณ 2557-2558</a:t>
            </a:r>
            <a:endParaRPr lang="th-TH" sz="6000" b="1" dirty="0"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353081"/>
              </p:ext>
            </p:extLst>
          </p:nvPr>
        </p:nvGraphicFramePr>
        <p:xfrm>
          <a:off x="251520" y="1412776"/>
          <a:ext cx="8748463" cy="52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030"/>
                <a:gridCol w="961563"/>
                <a:gridCol w="1192980"/>
                <a:gridCol w="1192980"/>
                <a:gridCol w="894735"/>
                <a:gridCol w="820174"/>
                <a:gridCol w="894735"/>
                <a:gridCol w="894735"/>
                <a:gridCol w="919531"/>
              </a:tblGrid>
              <a:tr h="899600">
                <a:tc>
                  <a:txBody>
                    <a:bodyPr/>
                    <a:lstStyle/>
                    <a:p>
                      <a:endParaRPr lang="th-TH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ชุมพร</a:t>
                      </a:r>
                    </a:p>
                    <a:p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สุราษฎร์ฯ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นครศรีฯ</a:t>
                      </a:r>
                    </a:p>
                    <a:p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ระนอง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พังงา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กระบี่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ภูเก็ต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ภาพ</a:t>
                      </a:r>
                    </a:p>
                    <a:p>
                      <a:pPr algn="ctr"/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เขต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110530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A/S  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  <a:endParaRPr lang="th-TH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th-TH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654</a:t>
                      </a:r>
                    </a:p>
                    <a:p>
                      <a:pPr algn="ctr" fontAlgn="t"/>
                      <a:r>
                        <a:rPr lang="th-TH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345</a:t>
                      </a:r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1523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928</a:t>
                      </a: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373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209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351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214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259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131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1786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856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406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191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2302/3050</a:t>
                      </a:r>
                    </a:p>
                    <a:p>
                      <a:pPr algn="ctr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1328/1546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131787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341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178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141/42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86/50</a:t>
                      </a: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1235/372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747/211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M1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356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93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1732/1096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926/439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60613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F1-F3</a:t>
                      </a:r>
                    </a:p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0</a:t>
                      </a:r>
                    </a:p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67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15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400" b="1" i="0" u="none" strike="noStrike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อบจ</a:t>
                      </a:r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59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59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129</a:t>
                      </a: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74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428625" y="404664"/>
            <a:ext cx="8229600" cy="7699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>
                <a:latin typeface="Arial" pitchFamily="34" charset="0"/>
                <a:cs typeface="+mj-cs"/>
              </a:rPr>
              <a:t>การทำผ่าตัดคลอด สิทธิ </a:t>
            </a:r>
            <a:r>
              <a:rPr lang="en-US" b="1" dirty="0" smtClean="0">
                <a:latin typeface="Arial" pitchFamily="34" charset="0"/>
                <a:cs typeface="+mj-cs"/>
              </a:rPr>
              <a:t>UC 2556-2557</a:t>
            </a:r>
            <a:endParaRPr lang="th-TH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63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524" y="1000108"/>
            <a:ext cx="7958804" cy="503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/>
        </p:nvGraphicFramePr>
        <p:xfrm>
          <a:off x="642910" y="1071546"/>
          <a:ext cx="750099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780" y="1714488"/>
            <a:ext cx="8444624" cy="4724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292" y="1285859"/>
            <a:ext cx="8433674" cy="520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675949"/>
            <a:ext cx="7205688" cy="539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714341" y="1600200"/>
          <a:ext cx="7858186" cy="4767951"/>
        </p:xfrm>
        <a:graphic>
          <a:graphicData uri="http://schemas.openxmlformats.org/drawingml/2006/table">
            <a:tbl>
              <a:tblPr/>
              <a:tblGrid>
                <a:gridCol w="629554"/>
                <a:gridCol w="769285"/>
                <a:gridCol w="672870"/>
                <a:gridCol w="399159"/>
                <a:gridCol w="654397"/>
                <a:gridCol w="729694"/>
                <a:gridCol w="114888"/>
                <a:gridCol w="114888"/>
                <a:gridCol w="733575"/>
                <a:gridCol w="1121711"/>
                <a:gridCol w="114888"/>
                <a:gridCol w="114888"/>
                <a:gridCol w="1616952"/>
                <a:gridCol w="71437"/>
              </a:tblGrid>
              <a:tr h="1847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 dirty="0">
                          <a:latin typeface="TH SarabunIT๙"/>
                          <a:ea typeface="Times New Roman"/>
                          <a:cs typeface="Cordia New"/>
                        </a:rPr>
                        <a:t>2554 ( 7,309 </a:t>
                      </a:r>
                      <a:r>
                        <a:rPr lang="th-TH" sz="1400" b="1" dirty="0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2555 ( 7,222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2556 (8,386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2557 ( 5,313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1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ตค.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56-8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มิย.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57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200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08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3792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51.88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สงขลานครินทร์ 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3834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53.09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สงขลานครินทร์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  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3980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47.46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สงขลานครินทร์</a:t>
                      </a: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  ,</a:t>
                      </a:r>
                      <a:r>
                        <a:rPr lang="th-TH" sz="1400" dirty="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2643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53.98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7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991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13.56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ศิริราชพยาบาล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842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11.66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ศิริราชพยาบาล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1001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11.94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 err="1">
                          <a:latin typeface="Times New Roman"/>
                          <a:ea typeface="Times New Roman"/>
                          <a:cs typeface="TH SarabunIT๙"/>
                        </a:rPr>
                        <a:t>ศิ</a:t>
                      </a: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ริราชพยาบาล</a:t>
                      </a: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 dirty="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669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13.66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501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6.85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รามาธิบดี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518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7.17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รามาธิบดี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560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6.68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รามาธิบดี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441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9.01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328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4.49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จุฬาลงกรณ์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267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ตรัง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รพศ.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404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4.82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จุฬาลงกรณ์ 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189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3.86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268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3.67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ราชวิถี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257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3.56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จุฬาลงกรณ์ 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313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3.73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ราชวิถี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184</a:t>
                      </a:r>
                      <a:endParaRPr lang="en-US" sz="14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3.76</a:t>
                      </a:r>
                      <a:endParaRPr lang="en-US" sz="14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25978" marR="259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  <a:cs typeface="Cordia Ne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857224" y="1285860"/>
          <a:ext cx="7724373" cy="5077344"/>
        </p:xfrm>
        <a:graphic>
          <a:graphicData uri="http://schemas.openxmlformats.org/drawingml/2006/table">
            <a:tbl>
              <a:tblPr/>
              <a:tblGrid>
                <a:gridCol w="730806"/>
                <a:gridCol w="487204"/>
                <a:gridCol w="384169"/>
                <a:gridCol w="88347"/>
                <a:gridCol w="985544"/>
                <a:gridCol w="490756"/>
                <a:gridCol w="333615"/>
                <a:gridCol w="88347"/>
                <a:gridCol w="561122"/>
                <a:gridCol w="858396"/>
                <a:gridCol w="564106"/>
                <a:gridCol w="862575"/>
                <a:gridCol w="644693"/>
                <a:gridCol w="644693"/>
              </a:tblGrid>
              <a:tr h="23253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 dirty="0">
                          <a:latin typeface="TH SarabunIT๙"/>
                          <a:ea typeface="Times New Roman"/>
                          <a:cs typeface="Cordia New"/>
                        </a:rPr>
                        <a:t>2554 ( 7,309 </a:t>
                      </a:r>
                      <a:r>
                        <a:rPr lang="th-TH" sz="1400" b="1" dirty="0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2555 ( 7,222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2556 (8,386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>
                          <a:latin typeface="Times New Roman"/>
                          <a:ea typeface="Times New Roman"/>
                          <a:cs typeface="TH SarabunIT๙"/>
                        </a:rPr>
                        <a:t>ปี 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2557 ( 5,313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ครั้ง)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1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ตค.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56-8 </a:t>
                      </a:r>
                      <a:r>
                        <a:rPr lang="th-TH" sz="1400" b="1">
                          <a:latin typeface="TH SarabunIT๙"/>
                          <a:ea typeface="Times New Roman"/>
                          <a:cs typeface="Cordia New"/>
                        </a:rPr>
                        <a:t>มิย.</a:t>
                      </a:r>
                      <a:r>
                        <a:rPr lang="en-US" sz="1400" b="1">
                          <a:latin typeface="TH SarabunIT๙"/>
                          <a:ea typeface="Times New Roman"/>
                          <a:cs typeface="Cordia New"/>
                        </a:rPr>
                        <a:t>57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930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หน่วยบริการที่รับรักษา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จำนวน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ร้อยละ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74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พัทลุง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รพท.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261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3.57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พัทลุง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รพท.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191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2.64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ราชวิถี</a:t>
                      </a: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 dirty="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280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3.34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พัทลุง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รพท.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116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2.37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โรคทรวงอก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154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2.11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หาดใหญ่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รพศ.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138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1.91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ตรัง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รพศ.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404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4.82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วังวิเศษ</a:t>
                      </a: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 dirty="0" err="1">
                          <a:latin typeface="TH SarabunIT๙"/>
                          <a:ea typeface="Times New Roman"/>
                          <a:cs typeface="Cordia New"/>
                        </a:rPr>
                        <a:t>รพช.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116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2.37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สถาบันสุขภาพเด็กฯ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137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1.87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วังวิเศษ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รพช.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137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1.9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วังวิเศษ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รพช.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233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2.78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สถาบันมะเร็งแห่งชาติ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90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1.84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ตรัง</a:t>
                      </a: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 dirty="0">
                          <a:latin typeface="TH SarabunIT๙"/>
                          <a:ea typeface="Times New Roman"/>
                          <a:cs typeface="Cordia New"/>
                        </a:rPr>
                        <a:t>รพศ.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100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1.37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โรคทรวงอก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116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1.61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พัทลุง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รพท.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131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1.56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latin typeface="Times New Roman"/>
                          <a:ea typeface="Times New Roman"/>
                          <a:cs typeface="TH SarabunIT๙"/>
                        </a:rPr>
                        <a:t>สถาบันโรคทรวงอก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85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1.74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สถาบันมะเร็งแห่งชาติ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92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1.26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สถาบันมะเร็งแห่งชาติ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104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1.44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สถาบันสุขภาพเด็กฯ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120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1.43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>
                          <a:latin typeface="Times New Roman"/>
                          <a:ea typeface="Times New Roman"/>
                          <a:cs typeface="TH SarabunIT๙"/>
                        </a:rPr>
                        <a:t>เลิดสิน</a:t>
                      </a:r>
                      <a:r>
                        <a:rPr lang="en-US" sz="1400">
                          <a:latin typeface="TH SarabunIT๙"/>
                          <a:ea typeface="Times New Roman"/>
                          <a:cs typeface="Cordia New"/>
                        </a:rPr>
                        <a:t>,</a:t>
                      </a:r>
                      <a:r>
                        <a:rPr lang="th-TH" sz="1400">
                          <a:latin typeface="TH SarabunIT๙"/>
                          <a:ea typeface="Times New Roman"/>
                          <a:cs typeface="Cordia New"/>
                        </a:rPr>
                        <a:t>รพ.</a:t>
                      </a:r>
                      <a:endParaRPr lang="en-US" sz="100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80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H SarabunIT๙"/>
                          <a:ea typeface="Times New Roman"/>
                          <a:cs typeface="Cordia New"/>
                        </a:rPr>
                        <a:t>1.63</a:t>
                      </a:r>
                      <a:endParaRPr lang="en-US" sz="1000" dirty="0">
                        <a:latin typeface="Times New Roman"/>
                        <a:ea typeface="Times New Roman"/>
                        <a:cs typeface="Cordia New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แผนงาน/โครงการ ปี 2558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400" b="1" dirty="0" smtClean="0">
                <a:cs typeface="+mj-cs"/>
              </a:rPr>
              <a:t>1.โครงการพัฒนาระบบการส่งต่อผู้ป่วย 5 สาขาหลัก ปี 2558 </a:t>
            </a:r>
          </a:p>
          <a:p>
            <a:pPr>
              <a:buNone/>
            </a:pPr>
            <a:r>
              <a:rPr lang="th-TH" sz="2400" b="1" u="sng" dirty="0" smtClean="0">
                <a:cs typeface="+mj-cs"/>
              </a:rPr>
              <a:t>วัตถุประสงค์</a:t>
            </a: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เพื่อลดจำนวนการส่งต่อผู้ป่วยในทุกระดับ ในเขต/นอกเขต</a:t>
            </a:r>
          </a:p>
          <a:p>
            <a:pPr>
              <a:buNone/>
            </a:pPr>
            <a:r>
              <a:rPr lang="th-TH" sz="2400" b="1" dirty="0" smtClean="0">
                <a:cs typeface="+mj-cs"/>
              </a:rPr>
              <a:t>เ</a:t>
            </a:r>
            <a:r>
              <a:rPr lang="th-TH" sz="2400" b="1" u="sng" dirty="0" smtClean="0">
                <a:cs typeface="+mj-cs"/>
              </a:rPr>
              <a:t>ป้าหมาย</a:t>
            </a: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1.สาขาสูติกรรม	    	     -  </a:t>
            </a:r>
            <a:r>
              <a:rPr lang="en-US" sz="2400" b="1" dirty="0" err="1" smtClean="0">
                <a:cs typeface="+mj-cs"/>
              </a:rPr>
              <a:t>Ceasarean</a:t>
            </a:r>
            <a:r>
              <a:rPr lang="en-US" sz="2400" b="1" dirty="0" smtClean="0">
                <a:cs typeface="+mj-cs"/>
              </a:rPr>
              <a:t> section</a:t>
            </a:r>
            <a:endParaRPr lang="th-TH" sz="2400" b="1" dirty="0" smtClean="0">
              <a:cs typeface="+mj-cs"/>
            </a:endParaRP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2. สาขาศัลยกรรม	 	     -   </a:t>
            </a:r>
            <a:r>
              <a:rPr lang="en-US" sz="2400" b="1" dirty="0" smtClean="0">
                <a:cs typeface="+mj-cs"/>
              </a:rPr>
              <a:t>Appendectomy</a:t>
            </a:r>
            <a:r>
              <a:rPr lang="th-TH" sz="2400" b="1" dirty="0" smtClean="0">
                <a:cs typeface="+mj-cs"/>
              </a:rPr>
              <a:t>/</a:t>
            </a:r>
            <a:r>
              <a:rPr lang="en-US" sz="2400" b="1" dirty="0" smtClean="0">
                <a:cs typeface="+mj-cs"/>
              </a:rPr>
              <a:t>CA</a:t>
            </a:r>
            <a:endParaRPr lang="th-TH" sz="2400" b="1" dirty="0" smtClean="0">
              <a:cs typeface="+mj-cs"/>
            </a:endParaRP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3. สาขาอายุรก</a:t>
            </a:r>
            <a:r>
              <a:rPr lang="th-TH" sz="2400" b="1" dirty="0" err="1" smtClean="0">
                <a:cs typeface="+mj-cs"/>
              </a:rPr>
              <a:t>รรม</a:t>
            </a:r>
            <a:r>
              <a:rPr lang="th-TH" sz="2400" b="1" dirty="0" smtClean="0">
                <a:cs typeface="+mj-cs"/>
              </a:rPr>
              <a:t>	    	     -  </a:t>
            </a:r>
            <a:r>
              <a:rPr lang="en-US" sz="2400" b="1" dirty="0" smtClean="0">
                <a:cs typeface="+mj-cs"/>
              </a:rPr>
              <a:t>Sepsis</a:t>
            </a:r>
            <a:endParaRPr lang="th-TH" sz="2400" b="1" dirty="0" smtClean="0">
              <a:cs typeface="+mj-cs"/>
            </a:endParaRP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4. สาขากุมารเวชกรรม	  	    -  </a:t>
            </a:r>
            <a:r>
              <a:rPr lang="en-US" sz="2400" b="1" dirty="0" smtClean="0">
                <a:cs typeface="+mj-cs"/>
              </a:rPr>
              <a:t>On  Ventilator</a:t>
            </a:r>
          </a:p>
          <a:p>
            <a:pPr>
              <a:buNone/>
            </a:pPr>
            <a:r>
              <a:rPr lang="en-US" sz="2400" b="1" dirty="0" smtClean="0">
                <a:cs typeface="+mj-cs"/>
              </a:rPr>
              <a:t>		5.. </a:t>
            </a:r>
            <a:r>
              <a:rPr lang="th-TH" sz="2400" b="1" dirty="0" smtClean="0">
                <a:cs typeface="+mj-cs"/>
              </a:rPr>
              <a:t>สาขา</a:t>
            </a:r>
            <a:r>
              <a:rPr lang="th-TH" sz="2400" b="1" dirty="0" err="1" smtClean="0">
                <a:cs typeface="+mj-cs"/>
              </a:rPr>
              <a:t>ออร์โธปิดิกส์</a:t>
            </a:r>
            <a:r>
              <a:rPr lang="th-TH" sz="2400" b="1" dirty="0" smtClean="0">
                <a:cs typeface="+mj-cs"/>
              </a:rPr>
              <a:t>	     -   </a:t>
            </a:r>
            <a:r>
              <a:rPr lang="en-US" sz="2400" b="1" dirty="0" smtClean="0">
                <a:cs typeface="+mj-cs"/>
              </a:rPr>
              <a:t>OAE</a:t>
            </a:r>
          </a:p>
          <a:p>
            <a:pPr>
              <a:buNone/>
            </a:pPr>
            <a:r>
              <a:rPr lang="th-TH" sz="2400" b="1" u="sng" dirty="0" smtClean="0">
                <a:cs typeface="+mj-cs"/>
              </a:rPr>
              <a:t>งบประมาณ  </a:t>
            </a:r>
            <a:r>
              <a:rPr lang="th-TH" sz="2400" b="1" dirty="0" smtClean="0">
                <a:cs typeface="+mj-cs"/>
              </a:rPr>
              <a:t>       จังหวัดละ    50,000 .- บาท</a:t>
            </a: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1. ฝั่งอ่าวไทย		</a:t>
            </a:r>
          </a:p>
          <a:p>
            <a:pPr>
              <a:buNone/>
            </a:pPr>
            <a:r>
              <a:rPr lang="th-TH" sz="2400" b="1" dirty="0" smtClean="0">
                <a:cs typeface="+mj-cs"/>
              </a:rPr>
              <a:t>		2. ฝั่งอันดามัน</a:t>
            </a:r>
            <a:endParaRPr lang="th-TH" sz="2400" b="1" dirty="0"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899592" y="908720"/>
            <a:ext cx="7416824" cy="95410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fontAlgn="b"/>
            <a:r>
              <a:rPr lang="th-TH" b="1" dirty="0" smtClean="0">
                <a:solidFill>
                  <a:schemeClr val="bg1"/>
                </a:solidFill>
                <a:latin typeface="Tahoma"/>
              </a:rPr>
              <a:t>ตัวชี้วัดยุทธศาสตร์ที่ 2  พัฒนาและจัดระบบบริการทีมีคุณภาพ มาตรฐาน ครอบคลุมประชาชนสามารถเข้าถึงบริการได้  </a:t>
            </a:r>
            <a:endParaRPr lang="th-TH" b="1" dirty="0">
              <a:solidFill>
                <a:schemeClr val="bg1"/>
              </a:solidFill>
              <a:latin typeface="Tahoma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463089" y="2708920"/>
            <a:ext cx="4217821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fontAlgn="b"/>
            <a:r>
              <a:rPr lang="th-TH" b="1" dirty="0" smtClean="0">
                <a:solidFill>
                  <a:schemeClr val="bg1"/>
                </a:solidFill>
                <a:latin typeface="Tahoma"/>
              </a:rPr>
              <a:t>5 สาขาหลัก   เขตบริการสุขภาพที่  11</a:t>
            </a:r>
            <a:endParaRPr lang="th-TH" b="1" dirty="0">
              <a:solidFill>
                <a:schemeClr val="bg1"/>
              </a:solidFill>
              <a:latin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59113" y="-55563"/>
            <a:ext cx="2159000" cy="33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600" b="1">
                <a:latin typeface="TH SarabunIT๙" pitchFamily="34" charset="-34"/>
              </a:rPr>
              <a:t>แผนพัฒนาระบบบริการ 5 สาขาหลัก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090988" y="231775"/>
            <a:ext cx="2159000" cy="11058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th-TH" sz="1100" b="1" dirty="0">
                <a:latin typeface="TH SarabunIT๙" pitchFamily="34" charset="-34"/>
              </a:rPr>
              <a:t>วัตถุประสงค์และเป้าหมายหลัก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1. เพื่อลดความแออัดในโรงพยาบาลระดับ  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ตติยภูมิ (</a:t>
            </a:r>
            <a:r>
              <a:rPr lang="en-US" sz="1100" dirty="0">
                <a:latin typeface="TH SarabunIT๙" pitchFamily="34" charset="-34"/>
              </a:rPr>
              <a:t>A</a:t>
            </a:r>
            <a:r>
              <a:rPr lang="th-TH" sz="1100" dirty="0">
                <a:latin typeface="TH SarabunIT๙" pitchFamily="34" charset="-34"/>
              </a:rPr>
              <a:t>,</a:t>
            </a:r>
            <a:r>
              <a:rPr lang="en-US" sz="1100" dirty="0">
                <a:latin typeface="TH SarabunIT๙" pitchFamily="34" charset="-34"/>
              </a:rPr>
              <a:t> S</a:t>
            </a:r>
            <a:r>
              <a:rPr lang="th-TH" sz="1100" dirty="0">
                <a:latin typeface="TH SarabunIT๙" pitchFamily="34" charset="-34"/>
              </a:rPr>
              <a:t>)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2. เพื่อเพิ่มศักยภาพการให้บริการใน 5 สาขาหลัก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ในหน่วยบริการที่เล็กลงตามความเหมาะสม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ของพื้นที่เพื่อลดการส่งต่อ และการรับส่งกลับ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ในผู้ป่วยที่พ้นระยะวิกฤต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589213" y="2995613"/>
            <a:ext cx="3711575" cy="737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th-TH" sz="1100" b="1" dirty="0">
                <a:latin typeface="TH SarabunIT๙" pitchFamily="34" charset="-34"/>
              </a:rPr>
              <a:t>แนวทางการดำเนินงาน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1. โรงพยาบาลระดับตติยภูมิ และโรงพยาบาลระดับทุติยภูมิ ปฐมภูมิ ต้องวิเคราะห์ผู้ป่วย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ที่รับไว้ หรือส่งออก นำไปวางแผนพัฒนาศักยภาพรพ.ของตน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2. โรงพยาบาลระดับตติยภูมิ สามารถวางแผนช่วยเหลือ พัฒนาศักยภาพด้านองค์ความรู้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และเทคโนโลยีให้รพ.ที่เล็กกว่า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4141788" y="1525588"/>
            <a:ext cx="2089150" cy="11356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สิ่งที่ประชาชนได้รับ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1. ประชาชนเข้าถึงบริการได้ง่าย และรวดเร็ว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2. ลดเวลารอคอย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3. ได้รับบริการที่เป็นมาตรฐานเดียวกัน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4. สร้างความเชื่อมั่นกับบริการที่รัฐจัดให้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5. มีความอบอุ่นใจ ใกล้บ้าน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6. ลดค่าใช้จ่ายในการเดินทางไปรักษาที่อื่น</a:t>
            </a:r>
          </a:p>
        </p:txBody>
      </p:sp>
      <p:graphicFrame>
        <p:nvGraphicFramePr>
          <p:cNvPr id="6327" name="Group 183"/>
          <p:cNvGraphicFramePr>
            <a:graphicFrameLocks noGrp="1"/>
          </p:cNvGraphicFramePr>
          <p:nvPr/>
        </p:nvGraphicFramePr>
        <p:xfrm>
          <a:off x="107950" y="2984500"/>
          <a:ext cx="2449513" cy="1167384"/>
        </p:xfrm>
        <a:graphic>
          <a:graphicData uri="http://schemas.openxmlformats.org/drawingml/2006/table">
            <a:tbl>
              <a:tblPr/>
              <a:tblGrid>
                <a:gridCol w="1225550"/>
                <a:gridCol w="1223963"/>
              </a:tblGrid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ระบบบริการ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(กรมการแพทย์)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เขตบริการ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รพ.ราชวิถี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รพ.</a:t>
                      </a:r>
                      <a:r>
                        <a:rPr kumimoji="0" lang="th-TH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เลิด</a:t>
                      </a: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สิน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รพ.นพรัต</a:t>
                      </a:r>
                      <a:r>
                        <a:rPr kumimoji="0" lang="th-TH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นราช</a:t>
                      </a: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ธานี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ส.สุขภาพเด็กแห่งชาติฯ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ศูนย์สิรินธรฯ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รพศ. </a:t>
                      </a:r>
                      <a:r>
                        <a:rPr kumimoji="0" lang="th-TH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รพท.</a:t>
                      </a: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kumimoji="0" lang="th-TH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รพช.</a:t>
                      </a:r>
                      <a:r>
                        <a:rPr kumimoji="0" lang="th-TH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รพ.สต.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57" name="Text Box 67"/>
          <p:cNvSpPr txBox="1">
            <a:spLocks noChangeArrowheads="1"/>
          </p:cNvSpPr>
          <p:nvPr/>
        </p:nvSpPr>
        <p:spPr bwMode="auto">
          <a:xfrm>
            <a:off x="6372225" y="2332038"/>
            <a:ext cx="2663825" cy="430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th-TH" sz="1100" b="1" dirty="0">
                <a:latin typeface="TH SarabunIT๙" pitchFamily="34" charset="-34"/>
              </a:rPr>
              <a:t>กรมการแพทย์ </a:t>
            </a:r>
            <a:r>
              <a:rPr lang="en-US" sz="1100" b="1" dirty="0">
                <a:latin typeface="TH SarabunIT๙" pitchFamily="34" charset="-34"/>
              </a:rPr>
              <a:t>: </a:t>
            </a:r>
            <a:r>
              <a:rPr lang="th-TH" sz="1100" dirty="0">
                <a:latin typeface="TH SarabunIT๙" pitchFamily="34" charset="-34"/>
              </a:rPr>
              <a:t>โครงการพัฒนาระบบบริการสุขภาพการคลอดมาตรฐานในสถานบริการสุขภาพส่วนภูมิภาคประจำปี ๒๕๕๗</a:t>
            </a:r>
          </a:p>
        </p:txBody>
      </p:sp>
      <p:sp>
        <p:nvSpPr>
          <p:cNvPr id="10258" name="Text Box 68"/>
          <p:cNvSpPr txBox="1">
            <a:spLocks noChangeArrowheads="1"/>
          </p:cNvSpPr>
          <p:nvPr/>
        </p:nvSpPr>
        <p:spPr bwMode="auto">
          <a:xfrm>
            <a:off x="6372225" y="6437313"/>
            <a:ext cx="2663825" cy="4939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th-TH" sz="1200" b="1" dirty="0">
                <a:latin typeface="TH SarabunIT๙" pitchFamily="34" charset="-34"/>
              </a:rPr>
              <a:t>ตัวชี้วัด</a:t>
            </a:r>
          </a:p>
          <a:p>
            <a:pPr>
              <a:lnSpc>
                <a:spcPct val="70000"/>
              </a:lnSpc>
            </a:pPr>
            <a:r>
              <a:rPr lang="th-TH" sz="1200" dirty="0">
                <a:latin typeface="TH SarabunIT๙" pitchFamily="34" charset="-34"/>
              </a:rPr>
              <a:t>1. ร้อยละ 70 ของรพ.เป้าหมายผ่านเกณฑ์การคลอดมาตรฐาน</a:t>
            </a:r>
          </a:p>
        </p:txBody>
      </p:sp>
      <p:sp>
        <p:nvSpPr>
          <p:cNvPr id="10259" name="Text Box 70"/>
          <p:cNvSpPr txBox="1">
            <a:spLocks noChangeArrowheads="1"/>
          </p:cNvSpPr>
          <p:nvPr/>
        </p:nvSpPr>
        <p:spPr bwMode="auto">
          <a:xfrm>
            <a:off x="6372225" y="3916363"/>
            <a:ext cx="2663825" cy="4139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th-TH" sz="1100" b="1" dirty="0">
                <a:latin typeface="TH SarabunIT๙" pitchFamily="34" charset="-34"/>
              </a:rPr>
              <a:t>เป้าหมาย</a:t>
            </a:r>
          </a:p>
          <a:p>
            <a:pPr>
              <a:lnSpc>
                <a:spcPct val="60000"/>
              </a:lnSpc>
            </a:pPr>
            <a:r>
              <a:rPr lang="th-TH" sz="1100" dirty="0">
                <a:latin typeface="TH SarabunIT๙" pitchFamily="34" charset="-34"/>
              </a:rPr>
              <a:t>1. โรงพยาบาลศูนย์ โรงพยาบาลทั่วไป โรงพยาบาลชุมชน</a:t>
            </a:r>
          </a:p>
          <a:p>
            <a:pPr>
              <a:lnSpc>
                <a:spcPct val="60000"/>
              </a:lnSpc>
            </a:pPr>
            <a:r>
              <a:rPr lang="th-TH" sz="1100" dirty="0">
                <a:latin typeface="TH SarabunIT๙" pitchFamily="34" charset="-34"/>
              </a:rPr>
              <a:t>    ทุกระดับของกระทรวงสาธารณสุข</a:t>
            </a:r>
            <a:r>
              <a:rPr lang="en-US" sz="1100" dirty="0">
                <a:latin typeface="TH SarabunIT๙" pitchFamily="34" charset="-34"/>
              </a:rPr>
              <a:t> </a:t>
            </a:r>
            <a:r>
              <a:rPr lang="th-TH" sz="1100" dirty="0">
                <a:latin typeface="TH SarabunIT๙" pitchFamily="34" charset="-34"/>
              </a:rPr>
              <a:t>๘๙๑ แห่ง</a:t>
            </a:r>
          </a:p>
        </p:txBody>
      </p:sp>
      <p:sp>
        <p:nvSpPr>
          <p:cNvPr id="10260" name="Text Box 176"/>
          <p:cNvSpPr txBox="1">
            <a:spLocks noChangeArrowheads="1"/>
          </p:cNvSpPr>
          <p:nvPr/>
        </p:nvSpPr>
        <p:spPr bwMode="auto">
          <a:xfrm>
            <a:off x="120650" y="227013"/>
            <a:ext cx="3875088" cy="2751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ประเด็นปัญหา</a:t>
            </a:r>
          </a:p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อายุรก</a:t>
            </a:r>
            <a:r>
              <a:rPr lang="th-TH" sz="1200" b="1" dirty="0" err="1">
                <a:latin typeface="TH SarabunIT๙" pitchFamily="34" charset="-34"/>
              </a:rPr>
              <a:t>รรม</a:t>
            </a:r>
            <a:r>
              <a:rPr lang="th-TH" sz="1200" dirty="0">
                <a:latin typeface="TH SarabunIT๙" pitchFamily="34" charset="-34"/>
              </a:rPr>
              <a:t> * ส่งต่อมากที่สุด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 อัตราการตายสูง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 การรักษาไม่ได้มาตรฐาน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 เกิดความพิการได้</a:t>
            </a:r>
          </a:p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ศัลยกรรม  </a:t>
            </a:r>
            <a:r>
              <a:rPr lang="en-US" sz="1200" dirty="0">
                <a:latin typeface="TH SarabunIT๙" pitchFamily="34" charset="-34"/>
              </a:rPr>
              <a:t>:  Acute Appendicitis</a:t>
            </a:r>
            <a:r>
              <a:rPr lang="th-TH" sz="1200" dirty="0">
                <a:latin typeface="TH SarabunIT๙" pitchFamily="34" charset="-34"/>
              </a:rPr>
              <a:t>, </a:t>
            </a:r>
            <a:r>
              <a:rPr lang="en-US" sz="1200" dirty="0" err="1">
                <a:latin typeface="TH SarabunIT๙" pitchFamily="34" charset="-34"/>
              </a:rPr>
              <a:t>Elective&amp;Minor</a:t>
            </a:r>
            <a:r>
              <a:rPr lang="en-US" sz="1200" dirty="0">
                <a:latin typeface="TH SarabunIT๙" pitchFamily="34" charset="-34"/>
              </a:rPr>
              <a:t> </a:t>
            </a:r>
            <a:r>
              <a:rPr lang="en-US" sz="1050" dirty="0">
                <a:latin typeface="TH SarabunIT๙" pitchFamily="34" charset="-34"/>
              </a:rPr>
              <a:t>Surgery</a:t>
            </a:r>
            <a:r>
              <a:rPr lang="th-TH" sz="1200" b="1" dirty="0">
                <a:latin typeface="TH SarabunIT๙" pitchFamily="34" charset="-34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</a:t>
            </a:r>
            <a:r>
              <a:rPr lang="th-TH" sz="1200" b="1" dirty="0">
                <a:latin typeface="TH SarabunIT๙" pitchFamily="34" charset="-34"/>
              </a:rPr>
              <a:t> </a:t>
            </a:r>
            <a:r>
              <a:rPr lang="th-TH" sz="1200" dirty="0">
                <a:latin typeface="TH SarabunIT๙" pitchFamily="34" charset="-34"/>
              </a:rPr>
              <a:t>ไม่มีการผ่าตัดในรพ.ขนาดเล็ก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 ไม่มีศัลยแพทย์,วิสัญญีแพทย์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* มีศัลยแพทย์แต่ภาระงานมาก </a:t>
            </a:r>
          </a:p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กุมารเวชกรรม</a:t>
            </a:r>
            <a:r>
              <a:rPr lang="th-TH" sz="1200" dirty="0">
                <a:latin typeface="TH SarabunIT๙" pitchFamily="34" charset="-34"/>
              </a:rPr>
              <a:t> </a:t>
            </a:r>
            <a:r>
              <a:rPr lang="en-US" sz="1200" dirty="0">
                <a:latin typeface="TH SarabunIT๙" pitchFamily="34" charset="-34"/>
              </a:rPr>
              <a:t>: Acute Respiratory Failure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latin typeface="TH SarabunIT๙" pitchFamily="34" charset="-34"/>
              </a:rPr>
              <a:t>                 </a:t>
            </a:r>
            <a:r>
              <a:rPr lang="th-TH" sz="1200" dirty="0">
                <a:latin typeface="TH SarabunIT๙" pitchFamily="34" charset="-34"/>
              </a:rPr>
              <a:t> * รพ.ขนาดเล็กดูแลผู้ป่วยใช้เครื่องช่วยหายใจไม่ได้ </a:t>
            </a:r>
          </a:p>
          <a:p>
            <a:pPr>
              <a:lnSpc>
                <a:spcPct val="80000"/>
              </a:lnSpc>
            </a:pPr>
            <a:r>
              <a:rPr lang="th-TH" sz="1200" b="1" dirty="0">
                <a:latin typeface="TH SarabunIT๙" pitchFamily="34" charset="-34"/>
              </a:rPr>
              <a:t>สูติ-นรีเวชกรรม </a:t>
            </a:r>
            <a:r>
              <a:rPr lang="th-TH" sz="1200" dirty="0">
                <a:latin typeface="TH SarabunIT๙" pitchFamily="34" charset="-34"/>
              </a:rPr>
              <a:t>* รพ.ขนาดใหญ่ มีการผ่าตัด </a:t>
            </a:r>
            <a:r>
              <a:rPr lang="en-US" sz="1200" dirty="0">
                <a:latin typeface="TH SarabunIT๙" pitchFamily="34" charset="-34"/>
              </a:rPr>
              <a:t>Caesarean Section </a:t>
            </a:r>
            <a:r>
              <a:rPr lang="th-TH" sz="1200" dirty="0">
                <a:latin typeface="TH SarabunIT๙" pitchFamily="34" charset="-34"/>
              </a:rPr>
              <a:t>มาก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      * มารดาเสียชีวิตจาก </a:t>
            </a:r>
            <a:r>
              <a:rPr lang="en-US" sz="1200" dirty="0">
                <a:latin typeface="TH SarabunIT๙" pitchFamily="34" charset="-34"/>
              </a:rPr>
              <a:t>Post Partum hemorrhage</a:t>
            </a:r>
            <a:r>
              <a:rPr lang="th-TH" sz="1200" dirty="0">
                <a:latin typeface="TH SarabunIT๙" pitchFamily="34" charset="-34"/>
              </a:rPr>
              <a:t>, </a:t>
            </a:r>
            <a:r>
              <a:rPr lang="en-US" sz="1200" dirty="0">
                <a:latin typeface="TH SarabunIT๙" pitchFamily="34" charset="-34"/>
              </a:rPr>
              <a:t>High risk Pregnancy</a:t>
            </a:r>
            <a:r>
              <a:rPr lang="th-TH" sz="1200" dirty="0">
                <a:latin typeface="TH SarabunIT๙" pitchFamily="34" charset="-34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        เนื่องจาก คุณภาพ </a:t>
            </a:r>
            <a:r>
              <a:rPr lang="en-US" sz="1200" dirty="0">
                <a:latin typeface="TH SarabunIT๙" pitchFamily="34" charset="-34"/>
              </a:rPr>
              <a:t>ANC Clinic </a:t>
            </a:r>
            <a:r>
              <a:rPr lang="th-TH" sz="1200" dirty="0">
                <a:latin typeface="TH SarabunIT๙" pitchFamily="34" charset="-34"/>
              </a:rPr>
              <a:t>ใน</a:t>
            </a:r>
            <a:r>
              <a:rPr lang="th-TH" sz="1200" dirty="0" err="1">
                <a:latin typeface="TH SarabunIT๙" pitchFamily="34" charset="-34"/>
              </a:rPr>
              <a:t>รพช.</a:t>
            </a:r>
            <a:r>
              <a:rPr lang="th-TH" sz="1200" dirty="0">
                <a:latin typeface="TH SarabunIT๙" pitchFamily="34" charset="-34"/>
              </a:rPr>
              <a:t>/รพ.สต.</a:t>
            </a:r>
            <a:endParaRPr lang="th-TH" sz="1200" b="1" dirty="0">
              <a:latin typeface="TH SarabunIT๙" pitchFamily="34" charset="-34"/>
            </a:endParaRPr>
          </a:p>
          <a:p>
            <a:pPr>
              <a:lnSpc>
                <a:spcPct val="80000"/>
              </a:lnSpc>
            </a:pPr>
            <a:r>
              <a:rPr lang="th-TH" sz="1200" b="1" dirty="0" err="1">
                <a:latin typeface="TH SarabunIT๙" pitchFamily="34" charset="-34"/>
              </a:rPr>
              <a:t>ออร์โธปิดิกส์</a:t>
            </a:r>
            <a:r>
              <a:rPr lang="th-TH" sz="1200" b="1" dirty="0">
                <a:latin typeface="TH SarabunIT๙" pitchFamily="34" charset="-34"/>
              </a:rPr>
              <a:t> </a:t>
            </a:r>
            <a:r>
              <a:rPr lang="en-US" sz="1200" dirty="0">
                <a:latin typeface="TH SarabunIT๙" pitchFamily="34" charset="-34"/>
              </a:rPr>
              <a:t>:</a:t>
            </a:r>
            <a:r>
              <a:rPr lang="th-TH" sz="1200" b="1" dirty="0">
                <a:latin typeface="TH SarabunIT๙" pitchFamily="34" charset="-34"/>
              </a:rPr>
              <a:t> </a:t>
            </a:r>
            <a:r>
              <a:rPr lang="en-US" sz="1200" dirty="0">
                <a:latin typeface="TH SarabunIT๙" pitchFamily="34" charset="-34"/>
              </a:rPr>
              <a:t>Non displace fracture </a:t>
            </a:r>
            <a:r>
              <a:rPr lang="en-US" sz="1200" dirty="0" err="1">
                <a:latin typeface="TH SarabunIT๙" pitchFamily="34" charset="-34"/>
              </a:rPr>
              <a:t>Microvascular</a:t>
            </a:r>
            <a:r>
              <a:rPr lang="en-US" sz="1200" dirty="0">
                <a:latin typeface="TH SarabunIT๙" pitchFamily="34" charset="-34"/>
              </a:rPr>
              <a:t> Surgery </a:t>
            </a:r>
            <a:endParaRPr lang="th-TH" sz="1200" dirty="0">
              <a:latin typeface="TH SarabunIT๙" pitchFamily="34" charset="-34"/>
            </a:endParaRP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  * รพ.ขนาดเล็กไม่มั่นใจในการดูแล 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  * รพ.ขนาดเล็ก และรพ.สต.ให้บริการฟื้นฟูสมรรถภาพน้อย</a:t>
            </a:r>
          </a:p>
          <a:p>
            <a:pPr>
              <a:lnSpc>
                <a:spcPct val="80000"/>
              </a:lnSpc>
            </a:pPr>
            <a:r>
              <a:rPr lang="th-TH" sz="1200" dirty="0">
                <a:latin typeface="TH SarabunIT๙" pitchFamily="34" charset="-34"/>
              </a:rPr>
              <a:t>                * มีการส่งต่อมาก</a:t>
            </a:r>
          </a:p>
        </p:txBody>
      </p:sp>
      <p:graphicFrame>
        <p:nvGraphicFramePr>
          <p:cNvPr id="6431" name="Group 287"/>
          <p:cNvGraphicFramePr>
            <a:graphicFrameLocks noGrp="1"/>
          </p:cNvGraphicFramePr>
          <p:nvPr/>
        </p:nvGraphicFramePr>
        <p:xfrm>
          <a:off x="88900" y="4216400"/>
          <a:ext cx="6192838" cy="2208213"/>
        </p:xfrm>
        <a:graphic>
          <a:graphicData uri="http://schemas.openxmlformats.org/drawingml/2006/table">
            <a:tbl>
              <a:tblPr/>
              <a:tblGrid>
                <a:gridCol w="1077913"/>
                <a:gridCol w="1077912"/>
                <a:gridCol w="1660525"/>
                <a:gridCol w="1182688"/>
                <a:gridCol w="1193800"/>
              </a:tblGrid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สูติ-นรีเวช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ศัลยกรรม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กุมารเวชกรรม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อายุรก</a:t>
                      </a:r>
                      <a:r>
                        <a:rPr kumimoji="0" lang="th-TH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รรม</a:t>
                      </a:r>
                      <a:endParaRPr kumimoji="0" lang="th-T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ออร์โธปิดิกส์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3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รพ.ระดับ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M1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3 แห่ง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และ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M2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18 แห่ง ทำ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ผ่าตัดคลอด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Elective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ได้ในปี 2556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รพ.ระดับ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M2 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18 แห่ง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ทำผ่าตัดคลอด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Emergency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ได้ใน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ปี 2557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3. รพ.ระดับ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F1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38 แห่ง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ทำผ่าตัดคลอด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Elective</a:t>
                      </a: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ได้ ในปี 2558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กระจายการผ่าตัดไส้ติ่ง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ไปรพ.เครือข่าย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เพิ่มศักยภาพด้าน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ศัลยกรรมในรพ.ระดับ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M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 ทุกแห่งที่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มีศัลยแพทย์ วิสัญญี-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แพทย์ ทำผ่าตัดได้ใน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1ปี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4.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 ทุกแห่ง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ที่ไม่มีศัลยแพทย์ ทำ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ผ่าตัดได้ใน 2 ปี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5.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 ทำผ่าตัด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ได้เองใน 5 ปี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 ทุกแห่ง สามารถดูแลผู้ป่วย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เด็กที่ใช้เครื่องช่วยหายใจได้ ในปี 2557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 ร้อยละ 50 (ไม่สามารถทำ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ได้มาก่อน) สามารถดูแลผู้ป่วยเด็กที่ใช้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เครื่องช่วยหายใจได้ ในปี 2558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 ร้อยละ 100 (ไม่สามารถทำ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ได้มาก่อน) สามารถดูแลผู้ป่วยเด็กที่ใช้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เครื่องช่วยหายใจได้ ในปี 2560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4. รพ.ระดับต่ำกว่า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 ทุกแห่ง สามารถดูแล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ผู้ป่วยเด็กที่มีภาวะวิกฤตทางเดินหายใจได้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อย่างถูกต้อง และมีระบบส่งต่อที่รวดเร็ว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มีประสิทธิภาพ ในปี 2558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* (ไม่รวมทารกแรกเกิด)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ผู้ป่วย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Sepsis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ได้รับการ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วินิจฉัยได้ถูกต้อง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รวดเร็ว ผู้ป่วยปลอดภัย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ตัวชี้วัดเชิงกระบวนการ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* การวินิจฉัยภาวะ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Sepsis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ถูกต้องรวดเร็ว 100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%</a:t>
                      </a:r>
                      <a:endParaRPr kumimoji="0" lang="th-TH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* อัตราการ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Adequate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tissue perfusion rate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ในผู้ป่วย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Severe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Sepsis/Septic shock </a:t>
                      </a:r>
                      <a:endParaRPr kumimoji="0" lang="th-TH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ภายใน 6 ชั่วโมง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&gt;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80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. ตัวชี้วัดผลลัพธ์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* อัตราตาย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&lt;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30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% </a:t>
                      </a:r>
                      <a:endParaRPr kumimoji="0" lang="th-TH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  ภายในเวลา 3-5 ปี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1. มีทีมผ่าตัด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Microsurgery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อย่างน้อย 1 ทีมในเขต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สุขภาพ เพื่อลดการ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ส่งออก และผลการรักษา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ที่ดีกว่า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2.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1 ขึ้นไป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สามารถส่งภาพการ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บาดเจ็บ และภาพ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เอ็กซเรย์ต่อได้ถูกต้อง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3. รพ.ระดับ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F</a:t>
                      </a: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ลงไป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สามารถดูแล ก่อนส่ง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    และหลังส่งกลับได้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81" name="Text Box 290"/>
          <p:cNvSpPr txBox="1">
            <a:spLocks noChangeArrowheads="1"/>
          </p:cNvSpPr>
          <p:nvPr/>
        </p:nvSpPr>
        <p:spPr bwMode="auto">
          <a:xfrm>
            <a:off x="2627313" y="3860800"/>
            <a:ext cx="3024187" cy="36548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th-TH" sz="2000" b="1" dirty="0">
                <a:latin typeface="TH SarabunIT๙" pitchFamily="34" charset="-34"/>
              </a:rPr>
              <a:t>เป้าหมายระดับประเทศแต่ละสาขา</a:t>
            </a:r>
            <a:endParaRPr lang="th-TH" sz="2000" dirty="0">
              <a:latin typeface="TH SarabunIT๙" pitchFamily="34" charset="-34"/>
            </a:endParaRPr>
          </a:p>
        </p:txBody>
      </p:sp>
      <p:sp>
        <p:nvSpPr>
          <p:cNvPr id="10282" name="AutoShape 64"/>
          <p:cNvSpPr>
            <a:spLocks noChangeArrowheads="1"/>
          </p:cNvSpPr>
          <p:nvPr/>
        </p:nvSpPr>
        <p:spPr bwMode="auto">
          <a:xfrm rot="10800000">
            <a:off x="4052888" y="4095750"/>
            <a:ext cx="71437" cy="142875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283" name="AutoShape 291"/>
          <p:cNvSpPr>
            <a:spLocks noChangeArrowheads="1"/>
          </p:cNvSpPr>
          <p:nvPr/>
        </p:nvSpPr>
        <p:spPr bwMode="auto">
          <a:xfrm rot="10800000">
            <a:off x="4067175" y="3760788"/>
            <a:ext cx="71438" cy="142875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284" name="Text Box 292"/>
          <p:cNvSpPr txBox="1">
            <a:spLocks noChangeArrowheads="1"/>
          </p:cNvSpPr>
          <p:nvPr/>
        </p:nvSpPr>
        <p:spPr bwMode="auto">
          <a:xfrm>
            <a:off x="6511925" y="1997075"/>
            <a:ext cx="2339975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600" b="1" dirty="0">
                <a:latin typeface="TH SarabunIT๙" pitchFamily="34" charset="-34"/>
              </a:rPr>
              <a:t>สาขา สูติ-นรีเวชกรรม</a:t>
            </a:r>
            <a:endParaRPr lang="th-TH" sz="1600" dirty="0">
              <a:latin typeface="TH SarabunIT๙" pitchFamily="34" charset="-34"/>
            </a:endParaRPr>
          </a:p>
        </p:txBody>
      </p:sp>
      <p:sp>
        <p:nvSpPr>
          <p:cNvPr id="10285" name="Text Box 293"/>
          <p:cNvSpPr txBox="1">
            <a:spLocks noChangeArrowheads="1"/>
          </p:cNvSpPr>
          <p:nvPr/>
        </p:nvSpPr>
        <p:spPr bwMode="auto">
          <a:xfrm>
            <a:off x="6370638" y="2844800"/>
            <a:ext cx="2665412" cy="961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th-TH" sz="1100" b="1" dirty="0">
                <a:latin typeface="TH SarabunIT๙" pitchFamily="34" charset="-34"/>
              </a:rPr>
              <a:t>วัตถุประสงค์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๑. สถานบริการสุขภาพทุกระดับ สามารถให้บริการหญิง-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ตั้งครรภ์ไม่ให้เกิดภาวะแทรกซ้อน ในระหว่างคลอดและ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หลังคลอด 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๒. สถานบริการสุขภาพทุกระดับ ได้รับการพัฒนาเป็นสถาน</a:t>
            </a:r>
          </a:p>
          <a:p>
            <a:pPr>
              <a:lnSpc>
                <a:spcPct val="85000"/>
              </a:lnSpc>
            </a:pPr>
            <a:r>
              <a:rPr lang="th-TH" sz="1100" dirty="0">
                <a:latin typeface="TH SarabunIT๙" pitchFamily="34" charset="-34"/>
              </a:rPr>
              <a:t>    บริการที่มีการคลอดมาตรฐาน</a:t>
            </a:r>
          </a:p>
        </p:txBody>
      </p:sp>
      <p:sp>
        <p:nvSpPr>
          <p:cNvPr id="10286" name="Text Box 295"/>
          <p:cNvSpPr txBox="1">
            <a:spLocks noChangeArrowheads="1"/>
          </p:cNvSpPr>
          <p:nvPr/>
        </p:nvSpPr>
        <p:spPr bwMode="auto">
          <a:xfrm>
            <a:off x="6372225" y="4389438"/>
            <a:ext cx="2663825" cy="18803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th-TH" sz="1100" b="1" dirty="0">
                <a:latin typeface="TH SarabunIT๙" pitchFamily="34" charset="-34"/>
              </a:rPr>
              <a:t>แนวทางการดำเนินงาน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1. จัดทำและเผยแพร่คู่มือการคลอดคุณภาพแก่สถานบริการ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สุขภาพเพื่อใช้เป็นแนวทางปฏิบัติ 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2. สำรวจสถานบริการสุขภาพตามเกณฑ์การคลอดมาตรฐาน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ด้านสถานที่ อุปกรณ์ ระบบการให้บริการ และบุคลากร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ทางการแพทย์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3. แจ้งผลการสำรวจเพื่อให้สถานบริการสุขภาพวางแผน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ปรับปรุงการปฏิบัติงาน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4. อบรมหลักสูตรการคลอดมาตรฐาน และการกู้ชีพทารก  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แรกเกิด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5. ประเมินสถานบริการสุขภาพตามเกณฑ์การคลอดมาตรฐาน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6. ประชุมสัมมนาทบทวน “มารดาตาย” เพื่อวางแผนแก้ไข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7. ประชุมแลกเปลี่ยนเรียนรู้เวชปฏิบัติการคลอดมาตรฐาน</a:t>
            </a:r>
          </a:p>
          <a:p>
            <a:pPr>
              <a:lnSpc>
                <a:spcPct val="75000"/>
              </a:lnSpc>
            </a:pPr>
            <a:r>
              <a:rPr lang="th-TH" sz="1100" dirty="0">
                <a:latin typeface="TH SarabunIT๙" pitchFamily="34" charset="-34"/>
              </a:rPr>
              <a:t>    สถานบริการสุขภาพ 12 เขตบริการสุขภาพ</a:t>
            </a:r>
          </a:p>
        </p:txBody>
      </p:sp>
      <p:grpSp>
        <p:nvGrpSpPr>
          <p:cNvPr id="2" name="Group 297"/>
          <p:cNvGrpSpPr>
            <a:grpSpLocks/>
          </p:cNvGrpSpPr>
          <p:nvPr/>
        </p:nvGrpSpPr>
        <p:grpSpPr bwMode="auto">
          <a:xfrm>
            <a:off x="2051052" y="6435726"/>
            <a:ext cx="936626" cy="434957"/>
            <a:chOff x="930" y="3974"/>
            <a:chExt cx="544" cy="342"/>
          </a:xfrm>
          <a:solidFill>
            <a:schemeClr val="bg1"/>
          </a:solidFill>
        </p:grpSpPr>
        <p:sp>
          <p:nvSpPr>
            <p:cNvPr id="10290" name="Rectangle 298"/>
            <p:cNvSpPr>
              <a:spLocks noChangeArrowheads="1"/>
            </p:cNvSpPr>
            <p:nvPr/>
          </p:nvSpPr>
          <p:spPr bwMode="auto">
            <a:xfrm>
              <a:off x="975" y="4020"/>
              <a:ext cx="91" cy="9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050"/>
            </a:p>
          </p:txBody>
        </p:sp>
        <p:sp>
          <p:nvSpPr>
            <p:cNvPr id="10291" name="Text Box 299"/>
            <p:cNvSpPr txBox="1">
              <a:spLocks noChangeArrowheads="1"/>
            </p:cNvSpPr>
            <p:nvPr/>
          </p:nvSpPr>
          <p:spPr bwMode="auto">
            <a:xfrm>
              <a:off x="1030" y="3974"/>
              <a:ext cx="308" cy="2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1050">
                  <a:latin typeface="TH SarabunIT๙" pitchFamily="34" charset="-34"/>
                </a:rPr>
                <a:t>กระทรวง</a:t>
              </a:r>
            </a:p>
          </p:txBody>
        </p:sp>
        <p:sp>
          <p:nvSpPr>
            <p:cNvPr id="10292" name="Text Box 300"/>
            <p:cNvSpPr txBox="1">
              <a:spLocks noChangeArrowheads="1"/>
            </p:cNvSpPr>
            <p:nvPr/>
          </p:nvSpPr>
          <p:spPr bwMode="auto">
            <a:xfrm>
              <a:off x="1034" y="4110"/>
              <a:ext cx="422" cy="2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1050" dirty="0">
                  <a:latin typeface="TH SarabunIT๙" pitchFamily="34" charset="-34"/>
                </a:rPr>
                <a:t>กรมการแพทย์</a:t>
              </a:r>
            </a:p>
          </p:txBody>
        </p:sp>
        <p:sp>
          <p:nvSpPr>
            <p:cNvPr id="10293" name="Rectangle 301"/>
            <p:cNvSpPr>
              <a:spLocks noChangeArrowheads="1"/>
            </p:cNvSpPr>
            <p:nvPr/>
          </p:nvSpPr>
          <p:spPr bwMode="auto">
            <a:xfrm>
              <a:off x="975" y="4156"/>
              <a:ext cx="91" cy="9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050"/>
            </a:p>
          </p:txBody>
        </p:sp>
        <p:sp>
          <p:nvSpPr>
            <p:cNvPr id="10294" name="Rectangle 302"/>
            <p:cNvSpPr>
              <a:spLocks noChangeArrowheads="1"/>
            </p:cNvSpPr>
            <p:nvPr/>
          </p:nvSpPr>
          <p:spPr bwMode="auto">
            <a:xfrm>
              <a:off x="930" y="3974"/>
              <a:ext cx="544" cy="31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 sz="1050"/>
            </a:p>
          </p:txBody>
        </p:sp>
      </p:grpSp>
      <p:sp>
        <p:nvSpPr>
          <p:cNvPr id="10288" name="Text Box 303"/>
          <p:cNvSpPr txBox="1">
            <a:spLocks noChangeArrowheads="1"/>
          </p:cNvSpPr>
          <p:nvPr/>
        </p:nvSpPr>
        <p:spPr bwMode="auto">
          <a:xfrm>
            <a:off x="6346825" y="239713"/>
            <a:ext cx="2689225" cy="16712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>
              <a:lnSpc>
                <a:spcPct val="85000"/>
              </a:lnSpc>
            </a:pPr>
            <a:r>
              <a:rPr lang="th-TH" sz="1200" b="1" dirty="0">
                <a:latin typeface="TH SarabunIT๙" pitchFamily="34" charset="-34"/>
              </a:rPr>
              <a:t>แนวทางติดตามประเมินผล</a:t>
            </a:r>
          </a:p>
          <a:p>
            <a:pPr marL="533400" indent="-533400">
              <a:lnSpc>
                <a:spcPct val="85000"/>
              </a:lnSpc>
            </a:pPr>
            <a:r>
              <a:rPr lang="th-TH" sz="1200" dirty="0">
                <a:latin typeface="TH SarabunIT๙" pitchFamily="34" charset="-34"/>
              </a:rPr>
              <a:t>1. ประเมินองค์ประกอบด้านโครงสร้างและแผนงาน</a:t>
            </a:r>
          </a:p>
          <a:p>
            <a:pPr marL="533400" indent="-533400">
              <a:lnSpc>
                <a:spcPct val="85000"/>
              </a:lnSpc>
            </a:pPr>
            <a:r>
              <a:rPr lang="th-TH" sz="1200" dirty="0">
                <a:latin typeface="TH SarabunIT๙" pitchFamily="34" charset="-34"/>
              </a:rPr>
              <a:t>2. ประเมินติดตามองค์ประกอบด้านกิจกรรม</a:t>
            </a:r>
          </a:p>
          <a:p>
            <a:pPr marL="533400" indent="-533400"/>
            <a:r>
              <a:rPr lang="th-TH" sz="1200" dirty="0">
                <a:latin typeface="TH SarabunIT๙" pitchFamily="34" charset="-34"/>
              </a:rPr>
              <a:t>3. ประเมินติดตามองค์ประกอบด้าน </a:t>
            </a:r>
            <a:r>
              <a:rPr lang="en-US" sz="1200" dirty="0">
                <a:latin typeface="TH SarabunIT๙" pitchFamily="34" charset="-34"/>
              </a:rPr>
              <a:t>Share Resource</a:t>
            </a:r>
          </a:p>
          <a:p>
            <a:pPr marL="533400" indent="-533400"/>
            <a:r>
              <a:rPr lang="en-US" sz="1200" dirty="0">
                <a:latin typeface="TH SarabunIT๙" pitchFamily="34" charset="-34"/>
              </a:rPr>
              <a:t>4. </a:t>
            </a:r>
            <a:r>
              <a:rPr lang="th-TH" sz="1200" dirty="0">
                <a:latin typeface="TH SarabunIT๙" pitchFamily="34" charset="-34"/>
              </a:rPr>
              <a:t>ประเมินติดตาม ตามตัวชี้วัดแต่ละสาขา</a:t>
            </a:r>
          </a:p>
          <a:p>
            <a:pPr marL="533400" indent="-533400"/>
            <a:r>
              <a:rPr lang="th-TH" sz="1200" dirty="0">
                <a:latin typeface="TH SarabunIT๙" pitchFamily="34" charset="-34"/>
              </a:rPr>
              <a:t>5. ประเมินติดตามเป้าหมาย 5 ประเด็นหลัก </a:t>
            </a:r>
          </a:p>
          <a:p>
            <a:pPr marL="533400" indent="-533400"/>
            <a:r>
              <a:rPr lang="th-TH" sz="1200" dirty="0">
                <a:latin typeface="TH SarabunIT๙" pitchFamily="34" charset="-34"/>
              </a:rPr>
              <a:t>    * ลดป่วย                         * ลดตาย </a:t>
            </a:r>
          </a:p>
          <a:p>
            <a:pPr marL="533400" indent="-533400"/>
            <a:r>
              <a:rPr lang="th-TH" sz="1200" dirty="0">
                <a:latin typeface="TH SarabunIT๙" pitchFamily="34" charset="-34"/>
              </a:rPr>
              <a:t>    * ลดระยะเวลาการรอคอย     * ลดค่าใช้จ่าย </a:t>
            </a:r>
          </a:p>
          <a:p>
            <a:pPr marL="533400" indent="-533400"/>
            <a:r>
              <a:rPr lang="th-TH" sz="1200" dirty="0">
                <a:latin typeface="TH SarabunIT๙" pitchFamily="34" charset="-34"/>
              </a:rPr>
              <a:t>    * การบริการที่มาตรฐาน</a:t>
            </a:r>
          </a:p>
        </p:txBody>
      </p:sp>
      <p:sp>
        <p:nvSpPr>
          <p:cNvPr id="10289" name="Footer Placeholder 64"/>
          <p:cNvSpPr>
            <a:spLocks noGrp="1"/>
          </p:cNvSpPr>
          <p:nvPr>
            <p:ph type="ftr" sz="quarter" idx="11"/>
          </p:nvPr>
        </p:nvSpPr>
        <p:spPr>
          <a:xfrm>
            <a:off x="3786188" y="6537325"/>
            <a:ext cx="2143125" cy="214313"/>
          </a:xfrm>
          <a:solidFill>
            <a:schemeClr val="bg1"/>
          </a:solidFill>
        </p:spPr>
        <p:txBody>
          <a:bodyPr/>
          <a:lstStyle/>
          <a:p>
            <a:r>
              <a:rPr lang="th-TH" sz="1000" b="1" dirty="0" smtClean="0">
                <a:latin typeface="TH SarabunIT๙" pitchFamily="34" charset="-34"/>
                <a:cs typeface="TH SarabunIT๙" pitchFamily="34" charset="-34"/>
              </a:rPr>
              <a:t>กลุ่มงานยุทธศาสตร์และแผนงาน ส.</a:t>
            </a:r>
            <a:r>
              <a:rPr lang="th-TH" sz="1000" b="1" dirty="0" err="1" smtClean="0">
                <a:latin typeface="TH SarabunIT๙" pitchFamily="34" charset="-34"/>
                <a:cs typeface="TH SarabunIT๙" pitchFamily="34" charset="-34"/>
              </a:rPr>
              <a:t>ยุทธ</a:t>
            </a:r>
            <a:r>
              <a:rPr lang="th-TH" sz="1000" b="1" dirty="0" smtClean="0">
                <a:latin typeface="TH SarabunIT๙" pitchFamily="34" charset="-34"/>
                <a:cs typeface="TH SarabunIT๙" pitchFamily="34" charset="-34"/>
              </a:rPr>
              <a:t>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251520" y="260651"/>
          <a:ext cx="8676456" cy="6215776"/>
        </p:xfrm>
        <a:graphic>
          <a:graphicData uri="http://schemas.openxmlformats.org/drawingml/2006/table">
            <a:tbl>
              <a:tblPr/>
              <a:tblGrid>
                <a:gridCol w="568559"/>
                <a:gridCol w="2671801"/>
                <a:gridCol w="1152128"/>
                <a:gridCol w="1059169"/>
                <a:gridCol w="1389103"/>
                <a:gridCol w="1835696"/>
              </a:tblGrid>
              <a:tr h="55141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6246" marR="6246" marT="62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1834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ลำดับ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ชื่อตัวชี้วัด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ระดับ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หมายเหตุ</a:t>
                      </a:r>
                    </a:p>
                  </a:txBody>
                  <a:tcPr marL="6246" marR="6246" marT="62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687529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การส่งต่อนอกเขตบริการสุขภาพลดลง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10%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ประเมินรายจังหวัด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87529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โรงพยาบาลระดับ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M2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สามารถทำการผ่าคัดไส้ติ่งอักเสบได้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100%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ประเมินรายโรงพยาบาล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87529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โรงพยาบาลระดับ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M2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สามารถทำการผ่าคัดคลอดได้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100%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ประเมินรายโรงพยาบาล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708364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รพท./รพศ. ในแต่ละเครือข่ายย่อยของแต่ละจังหวัด มีการพัฒนาและใช้แนวทางการรักษา(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Clinical Practice Guildeline)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ครอบคลุม รพช.ในเครือข่ายนั้น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95%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ประเมินรายโรงพยาบาล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87529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รพช.สามารถดูแลผู้ป่วยเด็กกลุ่ม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Asthma 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ได้ตามมาตรฐาน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100%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ประเมินรายโรงพยาบาล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87529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6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รพช.สามารถให้การรักษากระดูกหักอย่างง่ายได้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กระทรวง/เขต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80%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 กระทรวง/</a:t>
                      </a:r>
                      <a:r>
                        <a:rPr lang="th-TH" sz="20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สปสช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ประเมินรายโรงพยาบาล</a:t>
                      </a:r>
                    </a:p>
                  </a:txBody>
                  <a:tcPr marL="6246" marR="6246" marT="624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395536" y="188640"/>
          <a:ext cx="8496944" cy="6851515"/>
        </p:xfrm>
        <a:graphic>
          <a:graphicData uri="http://schemas.openxmlformats.org/drawingml/2006/table">
            <a:tbl>
              <a:tblPr/>
              <a:tblGrid>
                <a:gridCol w="2067949"/>
                <a:gridCol w="6428995"/>
              </a:tblGrid>
              <a:tr h="1334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7056" marR="7056" marT="70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57559">
                <a:tc>
                  <a:txBody>
                    <a:bodyPr/>
                    <a:lstStyle/>
                    <a:p>
                      <a:pPr algn="l" fontAlgn="ctr"/>
                      <a:r>
                        <a:rPr lang="th-TH" sz="3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ตัวชี้วัด</a:t>
                      </a: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1.การส่งต่อนอกเขตบริการสุขภาพลดลง</a:t>
                      </a:r>
                    </a:p>
                  </a:txBody>
                  <a:tcPr marL="7056" marR="7056" marT="70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5196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คำนิยาม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1.1. จำนวนผู้ป่วย โรค ที่ทำการส่งออกนอกเขตสุขภาพ จากจังหวัดนั้นๆออกไปยัง รพ นอกเขต บริการ.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สุขภาพ เป็นครั้งแรก โดยไม่ผ่าน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รพศ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ในเขต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แต่ละจังหวัด. รายงานแยกรายโรค. ราย รพ ที่ส่ง และ รับส่งต่อ. พร้อมระบุเหตุผลที่ส่งออก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1.2.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ที่ส่งออกนอกเขตบริการ รายเก่า เพื่อการติดตามการรักษา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โดยแต่ละ จังหวัด ต้องรายงาน  แยกรายโรค   ราย รพ ที่ส่ง และ รพ ที่รับส่ง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ต่อ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544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เกณฑ์เป้าหมาย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ไม่น้อยกว่าร้อยละ 10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544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ประชากรกลุ่มเป้าหมาย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จำนวนหน่วยบริการจำแนกรายจังหวัด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36305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วิธีจัดเก็บข้อมูล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ประเมินการบันทึกข้อมูล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ผ่านเว็ป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ไซด์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www.Thairefer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รายโรงพยาบาล ประเมินโดยผู้รับผิดชอบงานศูนย์ส่งต่อระดับจังหวัด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03256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สรุปผลการปฏิบัติงานรายเดือนตามตัวชี้วัดที่กำหนดใน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www.Thairefer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รายโรงพยาบาล ประเมินโดยผู้รับผิดชอบงานศูนย์ส่งต่อระดับจังหวัด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544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รายการข้อมูล1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A=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จำนวนผู้ป่วยส่งต่อนอกเขตบริการสุขภาพรายจังหวัด  ปี 2558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435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รายการข้อมูล2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B=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จำนวนผู้ป่วยส่งต่อนอกเขตบริการสุขภาพ รายจังหวัด ปี 2557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00905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สูตรคำนวณตัวชี้วัด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(A/B)x100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544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ระยะเวลาประเมินผล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01067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เกณฑ์การประเมิน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 คะแนน = บันทึกมากกว่าร้อยละ 10 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 คะแนน = บันทึกร้อยละ 6-9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 คะแนน = บันทึกน้อยกว่าร้อยละ 5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36305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วิธีประเมินผล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ประเมินการบันทึกข้อมูล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ผ่านเว็ป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ไซด์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www.Thairefer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รายโรงพยาบาล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นะเมินโดยผู้รับผิดชอบงานศูนย์ส่งต่อระดับจังหวัด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5444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เอกสารสนับสนุน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86758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ผู้รับผิดชอบ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นส.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อมรรัตน์  ศรีอนันต์ ,โทรศัพท์  081 -5699078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 : Oonamonrat@hotmail.com          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นายวิษณุ  ณ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ถลาง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, โทรศัพท์ : 086-2696754,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E-mail: Wis-nu@hotmail.com</a:t>
                      </a:r>
                    </a:p>
                  </a:txBody>
                  <a:tcPr marL="7056" marR="7056" marT="70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467544" y="404660"/>
          <a:ext cx="8424936" cy="6095822"/>
        </p:xfrm>
        <a:graphic>
          <a:graphicData uri="http://schemas.openxmlformats.org/drawingml/2006/table">
            <a:tbl>
              <a:tblPr/>
              <a:tblGrid>
                <a:gridCol w="1687137"/>
                <a:gridCol w="6737799"/>
              </a:tblGrid>
              <a:tr h="60215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 สาขาหลัก   เขตบริการสุขภาพที่  11</a:t>
                      </a:r>
                    </a:p>
                  </a:txBody>
                  <a:tcPr marL="7776" marR="7776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28064"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ตัวชี้วัด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2.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โรงพยาบาลระดับ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M2 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สามารถทำการผ่าคัดไส้ติ่งอักเสบได้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01985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คำนิยาม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444444"/>
                          </a:solidFill>
                          <a:latin typeface="Tahoma"/>
                        </a:rPr>
                        <a:t>แยกรายจังหวัด ราย รพ  สิทธิ การรักษา ศัลยแพทย์/แพทย์ทั่วไปผู้ทำการผ่าตัดแพทย์/</a:t>
                      </a:r>
                      <a:r>
                        <a:rPr lang="th-TH" sz="1600" b="1" i="0" u="none" strike="noStrike" dirty="0" err="1">
                          <a:solidFill>
                            <a:srgbClr val="444444"/>
                          </a:solidFill>
                          <a:latin typeface="Tahoma"/>
                        </a:rPr>
                        <a:t>วิลัญญี</a:t>
                      </a:r>
                      <a:r>
                        <a:rPr lang="th-TH" sz="1600" b="1" i="0" u="none" strike="noStrike" dirty="0">
                          <a:solidFill>
                            <a:srgbClr val="444444"/>
                          </a:solidFill>
                          <a:latin typeface="Tahoma"/>
                        </a:rPr>
                        <a:t>พยาบาล  ผู้ให้บริการทางวิสัญญี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เกณฑ์เป้าหมาย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ไม่น้อยกว่าร้อยละ 100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ประชากรกลุ่มตัวอย่าง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โรงพยาบาลระดับ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M2 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วิธีจัดเก็บข้อมูล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รวบรวมกิจกรรมการผ่าตัดไส้ติ่งอักเสบของโรงพยาบาลระดับ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 2 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แหล่งข้อมูล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รายการข้อมูล1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A =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จำนวนโรงพยาบาลระดับ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 2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ทำการผ่าตัดไส้ติ่งอักเสบ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รายการข้อมูล2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 =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จำนวนโรงพยาบาล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M2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ทั้งหมดในเขตบริการสุขภาพ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สูตรคำนวณตัวชี้วัด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AxB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)/100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ระยะเวลาประเมินผล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0215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เกณฑ์การประเมิน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 คะแนน =  มีการผ่าตัดไส้ติ่งอักเสบได้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 คะแนน = ไม่มีการผ่าตัดไส้ติ่งอักเสบ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วิธีประเมินผล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สำรวจ/สอบถาม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58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เอกสารสนับสนุน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0346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ผู้รับผิดชอบ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นส.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อมรรัตน์  ศรีอนันต์ ,โทรศัพท์  081 -5699078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E-mail : Oonamonrat@hotmail.com          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นายวิษณุ  ณ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ถลาง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, โทรศัพท์ : 086-2696754,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E-mail: Wis-nu@hotmail.com</a:t>
                      </a:r>
                    </a:p>
                  </a:txBody>
                  <a:tcPr marL="7776" marR="7776" marT="77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467544" y="620691"/>
          <a:ext cx="8280920" cy="5627201"/>
        </p:xfrm>
        <a:graphic>
          <a:graphicData uri="http://schemas.openxmlformats.org/drawingml/2006/table">
            <a:tbl>
              <a:tblPr/>
              <a:tblGrid>
                <a:gridCol w="1684074"/>
                <a:gridCol w="6596846"/>
              </a:tblGrid>
              <a:tr h="422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7896" marR="7896" marT="78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91185"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ตัวชี้วัด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3.โรงพยาบาลระดับ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M2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สามารถทำการผ่าคัดคลอดได้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298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คำนิยาม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แยกรายจังหวัด ราย รพ  สิทธิ การรักษา สูตแพทย์/แพทย์ทั่วไปผู้ทำการผ่าตัดแพทย์/</a:t>
                      </a:r>
                      <a:r>
                        <a:rPr lang="th-TH" sz="1600" b="1" i="0" u="none" strike="noStrike" dirty="0" err="1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วิลัญญี</a:t>
                      </a:r>
                      <a:r>
                        <a:rPr lang="th-TH" sz="16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พยาบาล  ผู้ให้บริการทางวิสัญญี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เกณฑ์เป้าหมาย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ไม่น้อยกว่าร้อยละ 100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ประชากรกลุ่มตัวอย่าง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จำนวนหน่วยบริการจำแนกรายอำเภอ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วิธีจัดเก็บข้อมูล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รวบรวมกิจกรรมการผ่าตัดคลอดของโรงพยาบาลระดับ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 2 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รายการข้อมูล1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 =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จำนวนโรงพยาบาลระดับ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 2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มีการผ่าตัดคลอด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รายการข้อมูล2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B =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จำนวนโรงพยาบาล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M2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ทั้งหมดในเขตบริการสุขภาพ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สูตรคำนวณตัวชี้วัด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(A/B)x100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ระยะเวลาประเมินผล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35657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เกณฑ์การประเมิน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 คะแนน = ร้อยละ 100  </a:t>
                      </a:r>
                      <a:b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 คะแนน = ร้อยละ 80-99</a:t>
                      </a:r>
                      <a:b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 คะแนน = น้อยกว่าร้อยละ 80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วิธีประเมินผล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สำรวจ/สอบถาม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4501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เอกสารสนับสนุน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60079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ผู้รับผิดชอบ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นส.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อมรรัตน์  ศรีอนันต์ ,โทรศัพท์  081 -5699078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 : Oonamonrat@hotmail.com           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นายวิษณุ  ณ 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ถลาง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, โทรศัพท์ : 086-2696754,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E-mail: Wis-nu@hotmail.com</a:t>
                      </a:r>
                    </a:p>
                  </a:txBody>
                  <a:tcPr marL="7896" marR="7896" marT="78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395536" y="980728"/>
          <a:ext cx="8064896" cy="5711640"/>
        </p:xfrm>
        <a:graphic>
          <a:graphicData uri="http://schemas.openxmlformats.org/drawingml/2006/table">
            <a:tbl>
              <a:tblPr/>
              <a:tblGrid>
                <a:gridCol w="1621241"/>
                <a:gridCol w="6443655"/>
              </a:tblGrid>
              <a:tr h="3600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6888" marR="6888" marT="68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1295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ตัวชี้วัด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รพท.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/รพศ. ในแต่ละเครือข่ายย่อยของแต่ละจังหวัด มีการพัฒนาและใช้แนวทางการรักษา(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Clinical Practice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Guildeline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) 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ครอบคลุม </a:t>
                      </a:r>
                      <a:r>
                        <a:rPr lang="th-TH" sz="18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ในเครือข่ายนั้น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44672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คำนิยาม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4.1 มีการใช้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CPG. Sepsis.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ในภาพเครือข่าย          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                                                                                 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4.2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จำนวนผป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แยกราย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ในแต่ละจังหวัด ทีได้รับการรักษาตาม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CPG         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4.3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ผป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ที่รับไว้ด้วยการติดเชื้อในกระแสเลือด ที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   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                                                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4.4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จำนวนผป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ที่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ส่งต่อแม่ข่าย ด้วยโรค ติดเชื้อในกระแสเลือด                           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                                          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4.5 จำนวน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ผป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ติดเชื้อในกระแสเลือด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ท่ี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รพท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/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รพศ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ทั้งหมด อัตรา ป่วยตายเป็น ร้อยละ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                                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4.6 อัตราตาย ของโรคติดเชื้อในกระแสเลือดต่อแสนประชากร แยกรายจังหวัด. ตามกลุ่มอายุ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0-28 วัน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          &gt;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28 วัน- 15 ปี                                                       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&gt;15 - 60 ปี                   </a:t>
                      </a:r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        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&gt; 60 ปี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เกณฑ์เป้าหมาย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ไม่น้อยกว่าร้อยละ 95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ประชากรกลุ่มตัวอย่าง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จำนวนหน่วยบริการจำแนกรายจังหวัด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วิธีจัดเก็บข้อมูล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รวบรวมกิจกรรมการใช้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CPG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รายการข้อมูล1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A=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ในเครือข่ายบริการแต่ละจังหวัดมีการใช้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CPG Sepsis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รายการข้อมูล2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B=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ในเครือข่ายบริการแต่ละจังหวัดทั้งหมด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สูตรคำนวณตัวชี้วัด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(A/B)x100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ระยะเวลาประเมินผล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2624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เกณฑ์การประเมิน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 คะแนน = มากกว่าร้อยละ 94  </a:t>
                      </a:r>
                      <a:b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 คะแนน = บันทึกร้อยละ 90-94</a:t>
                      </a:r>
                      <a:b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 คะแนน = น้อยกว่าร้อยละ 90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วิธีประเมินผล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สำรวจ/สอบถาม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0875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เอกสารสนับสนุน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23742"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ผู้รับผิดชอบ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นส.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อมรรัตน์  ศรีอนันต์ ,โทรศัพท์  081 -5699078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 : Oonamonrat@hotmail.com            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นายวิษณุ  ณ </a:t>
                      </a:r>
                      <a:r>
                        <a:rPr lang="th-TH" sz="1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ถลาง</a:t>
                      </a:r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, โทรศัพท์ : 086-2696754,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E-mail: Wis-nu@hotmail.com</a:t>
                      </a:r>
                    </a:p>
                  </a:txBody>
                  <a:tcPr marL="6888" marR="6888" marT="68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251520" y="692696"/>
          <a:ext cx="8712968" cy="5430728"/>
        </p:xfrm>
        <a:graphic>
          <a:graphicData uri="http://schemas.openxmlformats.org/drawingml/2006/table">
            <a:tbl>
              <a:tblPr/>
              <a:tblGrid>
                <a:gridCol w="1739638"/>
                <a:gridCol w="6973330"/>
              </a:tblGrid>
              <a:tr h="4320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7749" marR="7749" marT="77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07525"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ตัวชี้วัด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5.</a:t>
                      </a:r>
                      <a:r>
                        <a:rPr lang="th-TH" sz="24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สามารถดูแลผู้ป่วยเด็กกลุ่ม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Asthma  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ได้ตามมาตรฐาน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551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คำนิยาม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5.1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จำนวนผป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 อายุ น้อยกว่า15 ปี. 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Dx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.  Asthma.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ของแต่ละรพ                                             5.2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มี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asthma / COPD clinic                                                                                 5.3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เด็ก ที่รับไว้ใน แต่ละ ด้วย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Asthma. with acute. Exacerbation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เกณฑ์เป้าหมาย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ไม่น้อยกว่าร้อยละ 100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ประชากรกลุ่มตัวอย่าง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จำนวนหน่วยบริการจำแนกรายอำเภอ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วิธีจัดเก็บข้อมูล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รวบรวมกิจกรรมการผ่าตัดคลอดของโรงพยาบาลระดับ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M 2 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รายการข้อมูล1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 =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จำนวนหน่วยบริการที่มีหลักฐานการใช้ประโยชน์จาก 43 แฟ้ม หรือฐานข้อมูล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รายการข้อมูล2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B =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จำนวนหน่วยบริการทั้งหมด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สูตรคำนวณตัวชี้วัด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AxB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)/100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ระยะเวลาประเมินผล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1551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เกณฑ์การประเมิน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 คะแนน = ร้อยละ 100   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 คะแนน = ร้อยละ 80-99</a:t>
                      </a:r>
                      <a:b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 คะแนน = น้อยกว่าร้อยละ 80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วิธีประเมินผล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สำรวจ/สอบถาม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170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เอกสารสนับสนุน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96727"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ผู้รับผิดชอบ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นส.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อมรรัตน์  ศรีอนันต์ ,โทรศัพท์  081 -5699078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 : Oonamonrat@hotmail.com           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นายวิษณุ  ณ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ถลาง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, โทรศัพท์ : 086-2696754,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E-mail: Wis-nu@hotmail.com</a:t>
                      </a:r>
                    </a:p>
                  </a:txBody>
                  <a:tcPr marL="7749" marR="7749" marT="77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611560" y="260648"/>
          <a:ext cx="8136903" cy="6087168"/>
        </p:xfrm>
        <a:graphic>
          <a:graphicData uri="http://schemas.openxmlformats.org/drawingml/2006/table">
            <a:tbl>
              <a:tblPr/>
              <a:tblGrid>
                <a:gridCol w="1832383"/>
                <a:gridCol w="6304520"/>
              </a:tblGrid>
              <a:tr h="2259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 สาขาหลัก   เขตบริการสุขภาพที่  11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64904"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ตัวชี้วัด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6.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สามารถให้การรักษากระดูกหักอย่างง่ายได้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5296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คำนิยาม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จำนวนผู้ป่วย</a:t>
                      </a:r>
                      <a:r>
                        <a:rPr lang="en-US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Close Fracture. </a:t>
                      </a:r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ที่ให้การรักษาที่</a:t>
                      </a:r>
                      <a:r>
                        <a:rPr lang="th-TH" sz="1800" b="1" i="0" u="none" strike="noStrike" dirty="0" err="1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 โดยการใช้</a:t>
                      </a:r>
                      <a:r>
                        <a:rPr lang="en-US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slap /Cast</a:t>
                      </a:r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แต่ละจังหวัดมีเครือข่ายให้คำปรึกษาทางสื่อ</a:t>
                      </a:r>
                      <a:r>
                        <a:rPr lang="th-TH" sz="1800" b="1" i="0" u="none" strike="noStrike" dirty="0" err="1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อิเลค</a:t>
                      </a:r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โทรนิกส์. ระหว่าง  </a:t>
                      </a:r>
                      <a:r>
                        <a:rPr lang="th-TH" sz="1800" b="1" i="0" u="none" strike="noStrike" dirty="0" err="1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รพช</a:t>
                      </a:r>
                      <a:r>
                        <a:rPr lang="th-TH" sz="1800" b="1" i="0" u="none" strike="noStrike" dirty="0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 และ </a:t>
                      </a:r>
                      <a:r>
                        <a:rPr lang="th-TH" sz="1800" b="1" i="0" u="none" strike="noStrike" dirty="0" err="1">
                          <a:solidFill>
                            <a:srgbClr val="444444"/>
                          </a:solidFill>
                          <a:latin typeface="Tahoma"/>
                          <a:cs typeface="+mj-cs"/>
                        </a:rPr>
                        <a:t>รพท</a:t>
                      </a:r>
                      <a:endParaRPr lang="th-TH" sz="1800" b="1" i="0" u="none" strike="noStrike" dirty="0">
                        <a:solidFill>
                          <a:srgbClr val="444444"/>
                        </a:solidFill>
                        <a:latin typeface="Tahoma"/>
                        <a:cs typeface="+mj-cs"/>
                      </a:endParaRP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เกณฑ์เป้าหมาย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ไม่น้อยกว่าร้อยละ 80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ประชากรกลุ่มตัวอย่าง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จำนวนหน่วยบริการจำแนกรายจังหวัด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7256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วิธีจัดเก็บข้อมูล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รวบรวมกิจกรรมการรักษากระดูกหักอย่างง่ายในโรงพยาบาลชุมชน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แหล่งข้อมูล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รายการข้อมูล1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 = 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 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ในแต่ละจังหวัดสามารถให้การรักษากระดูกหักอย่างง่าย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รายการข้อมูล2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B = 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จำนวน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รพช.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ทั้งหมดในแต่ละจังหวัด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สูตรคำนวณตัวชี้วัด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AxB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)/100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ระยะเวลาประเมินผล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รอบตรวจนิเทศงานของสำนักตรวจราชการ(ปีละ 4 ครั้ง)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40787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เกณฑ์การประเมิน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 คะแนน = ร้อยละ 80-100  </a:t>
                      </a:r>
                      <a:b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 คะแนน = ร้อยละ 50-79</a:t>
                      </a:r>
                      <a:b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</a:b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 คะแนน = น้อยกว่าร้อยละ 79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วิธีประเมินผล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สำรวจ/สอบถาม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5962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เอกสารสนับสนุน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การประมวลผลจากกระทรวงสาธารณสุข หรือ สำนักงานหลักประกันสุขภาพแห่งชาติ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8433"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ผู้รับผิดชอบ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นส.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อมรรัตน์  ศรีอนันต์ ,โทรศัพท์  081 -5699078 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 : Oonamonrat@hotmail.com            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นายวิษณุ  ณ </a:t>
                      </a:r>
                      <a:r>
                        <a:rPr lang="th-TH" sz="1800" b="0" i="0" u="none" strike="noStrike" dirty="0" err="1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ถลาง</a:t>
                      </a: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 , โทรศัพท์ : 086-2696754,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E-mail: Wis-nu@hotmail.com</a:t>
                      </a:r>
                    </a:p>
                  </a:txBody>
                  <a:tcPr marL="7296" marR="7296" marT="7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ตัวยึดเนื้อหา 3" descr="Water lil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351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</a:rPr>
              <a:t>ประเด็นปัญหา</a:t>
            </a:r>
            <a:br>
              <a:rPr lang="th-TH" b="1" dirty="0" smtClean="0">
                <a:latin typeface="TH SarabunIT๙" pitchFamily="34" charset="-34"/>
              </a:rPr>
            </a:br>
            <a:endParaRPr lang="th-TH" dirty="0"/>
          </a:p>
        </p:txBody>
      </p:sp>
      <p:sp>
        <p:nvSpPr>
          <p:cNvPr id="4" name="Text Box 17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928670"/>
            <a:ext cx="8229600" cy="5570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ประเด็นปัญหา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อายุรก</a:t>
            </a:r>
            <a:r>
              <a:rPr lang="th-TH" sz="2000" b="1" dirty="0" err="1">
                <a:latin typeface="TH SarabunIT๙" pitchFamily="34" charset="-34"/>
                <a:cs typeface="+mj-cs"/>
              </a:rPr>
              <a:t>รรม</a:t>
            </a:r>
            <a:r>
              <a:rPr lang="th-TH" sz="2000" b="1" dirty="0">
                <a:latin typeface="TH SarabunIT๙" pitchFamily="34" charset="-34"/>
                <a:cs typeface="+mj-cs"/>
              </a:rPr>
              <a:t> * ส่งต่อมากที่สุด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อัตราการตายสูง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การรักษาไม่ได้มาตรฐาน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เกิดความพิการได้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ศัลยกรรม  </a:t>
            </a:r>
            <a:r>
              <a:rPr lang="en-US" sz="2000" b="1" dirty="0">
                <a:latin typeface="TH SarabunIT๙" pitchFamily="34" charset="-34"/>
                <a:cs typeface="+mj-cs"/>
              </a:rPr>
              <a:t>:  Acute Appendicitis</a:t>
            </a:r>
            <a:r>
              <a:rPr lang="th-TH" sz="2000" b="1" dirty="0">
                <a:latin typeface="TH SarabunIT๙" pitchFamily="34" charset="-34"/>
                <a:cs typeface="+mj-cs"/>
              </a:rPr>
              <a:t>, </a:t>
            </a:r>
            <a:r>
              <a:rPr lang="en-US" sz="2000" b="1" dirty="0" err="1">
                <a:latin typeface="TH SarabunIT๙" pitchFamily="34" charset="-34"/>
                <a:cs typeface="+mj-cs"/>
              </a:rPr>
              <a:t>Elective&amp;Minor</a:t>
            </a:r>
            <a:r>
              <a:rPr lang="en-US" sz="2000" b="1" dirty="0">
                <a:latin typeface="TH SarabunIT๙" pitchFamily="34" charset="-34"/>
                <a:cs typeface="+mj-cs"/>
              </a:rPr>
              <a:t> </a:t>
            </a:r>
            <a:r>
              <a:rPr lang="en-US" sz="1600" b="1" dirty="0">
                <a:latin typeface="TH SarabunIT๙" pitchFamily="34" charset="-34"/>
                <a:cs typeface="+mj-cs"/>
              </a:rPr>
              <a:t>Surgery</a:t>
            </a:r>
            <a:r>
              <a:rPr lang="th-TH" sz="2000" b="1" dirty="0">
                <a:latin typeface="TH SarabunIT๙" pitchFamily="34" charset="-34"/>
                <a:cs typeface="+mj-cs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ไม่มีการผ่าตัดในรพ.ขนาดเล็ก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ไม่มีศัลยแพทย์,วิสัญญีแพทย์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* มีศัลยแพทย์แต่ภาระงานมาก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กุมารเวชกรรม </a:t>
            </a:r>
            <a:r>
              <a:rPr lang="en-US" sz="2000" b="1" dirty="0">
                <a:latin typeface="TH SarabunIT๙" pitchFamily="34" charset="-34"/>
                <a:cs typeface="+mj-cs"/>
              </a:rPr>
              <a:t>: Acute Respiratory Failure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TH SarabunIT๙" pitchFamily="34" charset="-34"/>
                <a:cs typeface="+mj-cs"/>
              </a:rPr>
              <a:t>                 </a:t>
            </a:r>
            <a:r>
              <a:rPr lang="th-TH" sz="2000" b="1" dirty="0">
                <a:latin typeface="TH SarabunIT๙" pitchFamily="34" charset="-34"/>
                <a:cs typeface="+mj-cs"/>
              </a:rPr>
              <a:t> * รพ.ขนาดเล็กดูแลผู้ป่วยใช้เครื่องช่วยหายใจไม่ได้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สูติ-นรีเวชกรรม * รพ.ขนาดใหญ่ มีการผ่าตัด </a:t>
            </a:r>
            <a:r>
              <a:rPr lang="en-US" sz="2000" b="1" dirty="0">
                <a:latin typeface="TH SarabunIT๙" pitchFamily="34" charset="-34"/>
                <a:cs typeface="+mj-cs"/>
              </a:rPr>
              <a:t>Caesarean Section </a:t>
            </a:r>
            <a:r>
              <a:rPr lang="th-TH" sz="2000" b="1" dirty="0">
                <a:latin typeface="TH SarabunIT๙" pitchFamily="34" charset="-34"/>
                <a:cs typeface="+mj-cs"/>
              </a:rPr>
              <a:t>มาก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      * มารดาเสียชีวิตจาก </a:t>
            </a:r>
            <a:r>
              <a:rPr lang="en-US" sz="2000" b="1" dirty="0">
                <a:latin typeface="TH SarabunIT๙" pitchFamily="34" charset="-34"/>
                <a:cs typeface="+mj-cs"/>
              </a:rPr>
              <a:t>Post Partum hemorrhage</a:t>
            </a:r>
            <a:r>
              <a:rPr lang="th-TH" sz="2000" b="1" dirty="0">
                <a:latin typeface="TH SarabunIT๙" pitchFamily="34" charset="-34"/>
                <a:cs typeface="+mj-cs"/>
              </a:rPr>
              <a:t>, </a:t>
            </a:r>
            <a:r>
              <a:rPr lang="en-US" sz="2000" b="1" dirty="0">
                <a:latin typeface="TH SarabunIT๙" pitchFamily="34" charset="-34"/>
                <a:cs typeface="+mj-cs"/>
              </a:rPr>
              <a:t>High risk Pregnancy</a:t>
            </a:r>
            <a:r>
              <a:rPr lang="th-TH" sz="2000" b="1" dirty="0">
                <a:latin typeface="TH SarabunIT๙" pitchFamily="34" charset="-34"/>
                <a:cs typeface="+mj-cs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        เนื่องจาก คุณภาพ </a:t>
            </a:r>
            <a:r>
              <a:rPr lang="en-US" sz="2000" b="1" dirty="0">
                <a:latin typeface="TH SarabunIT๙" pitchFamily="34" charset="-34"/>
                <a:cs typeface="+mj-cs"/>
              </a:rPr>
              <a:t>ANC Clinic </a:t>
            </a:r>
            <a:r>
              <a:rPr lang="th-TH" sz="2000" b="1" dirty="0">
                <a:latin typeface="TH SarabunIT๙" pitchFamily="34" charset="-34"/>
                <a:cs typeface="+mj-cs"/>
              </a:rPr>
              <a:t>ใน</a:t>
            </a:r>
            <a:r>
              <a:rPr lang="th-TH" sz="2000" b="1" dirty="0" err="1">
                <a:latin typeface="TH SarabunIT๙" pitchFamily="34" charset="-34"/>
                <a:cs typeface="+mj-cs"/>
              </a:rPr>
              <a:t>รพช.</a:t>
            </a:r>
            <a:r>
              <a:rPr lang="th-TH" sz="2000" b="1" dirty="0">
                <a:latin typeface="TH SarabunIT๙" pitchFamily="34" charset="-34"/>
                <a:cs typeface="+mj-cs"/>
              </a:rPr>
              <a:t>/รพ.สต.</a:t>
            </a:r>
          </a:p>
          <a:p>
            <a:pPr>
              <a:lnSpc>
                <a:spcPct val="80000"/>
              </a:lnSpc>
            </a:pPr>
            <a:r>
              <a:rPr lang="th-TH" sz="2000" b="1" dirty="0" err="1">
                <a:latin typeface="TH SarabunIT๙" pitchFamily="34" charset="-34"/>
                <a:cs typeface="+mj-cs"/>
              </a:rPr>
              <a:t>ออร์โธปิดิกส์</a:t>
            </a:r>
            <a:r>
              <a:rPr lang="th-TH" sz="2000" b="1" dirty="0">
                <a:latin typeface="TH SarabunIT๙" pitchFamily="34" charset="-34"/>
                <a:cs typeface="+mj-cs"/>
              </a:rPr>
              <a:t> </a:t>
            </a:r>
            <a:r>
              <a:rPr lang="en-US" sz="2000" b="1" dirty="0">
                <a:latin typeface="TH SarabunIT๙" pitchFamily="34" charset="-34"/>
                <a:cs typeface="+mj-cs"/>
              </a:rPr>
              <a:t>:</a:t>
            </a:r>
            <a:r>
              <a:rPr lang="th-TH" sz="2000" b="1" dirty="0">
                <a:latin typeface="TH SarabunIT๙" pitchFamily="34" charset="-34"/>
                <a:cs typeface="+mj-cs"/>
              </a:rPr>
              <a:t> </a:t>
            </a:r>
            <a:r>
              <a:rPr lang="en-US" sz="2000" b="1" dirty="0">
                <a:latin typeface="TH SarabunIT๙" pitchFamily="34" charset="-34"/>
                <a:cs typeface="+mj-cs"/>
              </a:rPr>
              <a:t>Non displace fracture </a:t>
            </a:r>
            <a:r>
              <a:rPr lang="en-US" sz="2000" b="1" dirty="0" err="1">
                <a:latin typeface="TH SarabunIT๙" pitchFamily="34" charset="-34"/>
                <a:cs typeface="+mj-cs"/>
              </a:rPr>
              <a:t>Microvascular</a:t>
            </a:r>
            <a:r>
              <a:rPr lang="en-US" sz="2000" b="1" dirty="0">
                <a:latin typeface="TH SarabunIT๙" pitchFamily="34" charset="-34"/>
                <a:cs typeface="+mj-cs"/>
              </a:rPr>
              <a:t> Surgery </a:t>
            </a:r>
            <a:endParaRPr lang="th-TH" sz="2000" b="1" dirty="0">
              <a:latin typeface="TH SarabunIT๙" pitchFamily="34" charset="-34"/>
              <a:cs typeface="+mj-cs"/>
            </a:endParaRP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  * รพ.ขนาดเล็กไม่มั่นใจในการดูแล 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  * รพ.ขนาดเล็ก และรพ.สต.ให้บริการฟื้นฟูสมรรถภาพน้อย</a:t>
            </a:r>
          </a:p>
          <a:p>
            <a:pPr>
              <a:lnSpc>
                <a:spcPct val="80000"/>
              </a:lnSpc>
            </a:pPr>
            <a:r>
              <a:rPr lang="th-TH" sz="2000" b="1" dirty="0">
                <a:latin typeface="TH SarabunIT๙" pitchFamily="34" charset="-34"/>
                <a:cs typeface="+mj-cs"/>
              </a:rPr>
              <a:t>                * มีการส่งต่อมาก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TH SarabunIT๙" pitchFamily="34" charset="-34"/>
              </a:rPr>
              <a:t>วัตถุประสงค์และเป้าหมายหลัก</a:t>
            </a:r>
            <a:endParaRPr lang="th-TH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686800" cy="29546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th-TH" sz="4000" b="1" dirty="0">
              <a:latin typeface="TH SarabunIT๙" pitchFamily="34" charset="-34"/>
            </a:endParaRPr>
          </a:p>
          <a:p>
            <a:pPr>
              <a:lnSpc>
                <a:spcPct val="85000"/>
              </a:lnSpc>
              <a:buNone/>
            </a:pPr>
            <a:r>
              <a:rPr lang="th-TH" sz="4000" dirty="0">
                <a:latin typeface="TH SarabunIT๙" pitchFamily="34" charset="-34"/>
                <a:cs typeface="+mj-cs"/>
              </a:rPr>
              <a:t>1. เพื่อลดความแออัดในโรงพยาบาล</a:t>
            </a:r>
            <a:r>
              <a:rPr lang="th-TH" sz="4000" dirty="0" smtClean="0">
                <a:latin typeface="TH SarabunIT๙" pitchFamily="34" charset="-34"/>
                <a:cs typeface="+mj-cs"/>
              </a:rPr>
              <a:t>ระดับ </a:t>
            </a:r>
            <a:r>
              <a:rPr lang="th-TH" sz="4000" dirty="0">
                <a:latin typeface="TH SarabunIT๙" pitchFamily="34" charset="-34"/>
                <a:cs typeface="+mj-cs"/>
              </a:rPr>
              <a:t>ตติยภูมิ (</a:t>
            </a:r>
            <a:r>
              <a:rPr lang="en-US" sz="4000" dirty="0">
                <a:latin typeface="TH SarabunIT๙" pitchFamily="34" charset="-34"/>
                <a:cs typeface="+mj-cs"/>
              </a:rPr>
              <a:t>A</a:t>
            </a:r>
            <a:r>
              <a:rPr lang="th-TH" sz="4000" dirty="0">
                <a:latin typeface="TH SarabunIT๙" pitchFamily="34" charset="-34"/>
                <a:cs typeface="+mj-cs"/>
              </a:rPr>
              <a:t>,</a:t>
            </a:r>
            <a:r>
              <a:rPr lang="en-US" sz="4000" dirty="0">
                <a:latin typeface="TH SarabunIT๙" pitchFamily="34" charset="-34"/>
                <a:cs typeface="+mj-cs"/>
              </a:rPr>
              <a:t> S</a:t>
            </a:r>
            <a:r>
              <a:rPr lang="th-TH" sz="4000" dirty="0">
                <a:latin typeface="TH SarabunIT๙" pitchFamily="34" charset="-34"/>
                <a:cs typeface="+mj-cs"/>
              </a:rPr>
              <a:t>)</a:t>
            </a:r>
          </a:p>
          <a:p>
            <a:pPr>
              <a:lnSpc>
                <a:spcPct val="85000"/>
              </a:lnSpc>
              <a:buNone/>
            </a:pPr>
            <a:r>
              <a:rPr lang="th-TH" sz="4000" dirty="0">
                <a:latin typeface="TH SarabunIT๙" pitchFamily="34" charset="-34"/>
                <a:cs typeface="+mj-cs"/>
              </a:rPr>
              <a:t>2. เพื่อเพิ่มศักยภาพการให้บริการใน 5 สาขา</a:t>
            </a:r>
            <a:r>
              <a:rPr lang="th-TH" sz="4000" dirty="0" smtClean="0">
                <a:latin typeface="TH SarabunIT๙" pitchFamily="34" charset="-34"/>
                <a:cs typeface="+mj-cs"/>
              </a:rPr>
              <a:t>หลักใน</a:t>
            </a:r>
            <a:r>
              <a:rPr lang="th-TH" sz="4000" dirty="0">
                <a:latin typeface="TH SarabunIT๙" pitchFamily="34" charset="-34"/>
                <a:cs typeface="+mj-cs"/>
              </a:rPr>
              <a:t>หน่วยบริการที่เล็กลงตามความ</a:t>
            </a:r>
            <a:r>
              <a:rPr lang="th-TH" sz="4000" dirty="0" smtClean="0">
                <a:latin typeface="TH SarabunIT๙" pitchFamily="34" charset="-34"/>
                <a:cs typeface="+mj-cs"/>
              </a:rPr>
              <a:t>เหมาะสม ของ</a:t>
            </a:r>
            <a:r>
              <a:rPr lang="th-TH" sz="4000" dirty="0">
                <a:latin typeface="TH SarabunIT๙" pitchFamily="34" charset="-34"/>
                <a:cs typeface="+mj-cs"/>
              </a:rPr>
              <a:t>พื้นที่เพื่อลดการส่งต่อ และการรับ</a:t>
            </a:r>
            <a:r>
              <a:rPr lang="th-TH" sz="4000" dirty="0" smtClean="0">
                <a:latin typeface="TH SarabunIT๙" pitchFamily="34" charset="-34"/>
                <a:cs typeface="+mj-cs"/>
              </a:rPr>
              <a:t>ส่งกลับใน</a:t>
            </a:r>
            <a:r>
              <a:rPr lang="th-TH" sz="4000" dirty="0">
                <a:latin typeface="TH SarabunIT๙" pitchFamily="34" charset="-34"/>
                <a:cs typeface="+mj-cs"/>
              </a:rPr>
              <a:t>ผู้ป่วยที่พ้นระยะวิกฤต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55178"/>
            <a:ext cx="8229600" cy="141763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6000" b="1" dirty="0" smtClean="0">
                <a:latin typeface="TH SarabunIT๙" pitchFamily="34" charset="-34"/>
              </a:rPr>
              <a:t>สิ่งที่ประชาชนได้รับ</a:t>
            </a:r>
            <a:endParaRPr lang="th-TH" sz="6000" dirty="0"/>
          </a:p>
        </p:txBody>
      </p:sp>
      <p:sp>
        <p:nvSpPr>
          <p:cNvPr id="4" name="Text Box 7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2039820"/>
            <a:ext cx="8229600" cy="44135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th-TH" sz="4800" b="1" dirty="0" smtClean="0">
                <a:latin typeface="TH SarabunIT๙" pitchFamily="34" charset="-34"/>
                <a:cs typeface="+mj-cs"/>
              </a:rPr>
              <a:t>1</a:t>
            </a:r>
            <a:r>
              <a:rPr lang="th-TH" sz="4800" b="1" dirty="0">
                <a:latin typeface="TH SarabunIT๙" pitchFamily="34" charset="-34"/>
                <a:cs typeface="+mj-cs"/>
              </a:rPr>
              <a:t>. ประชาชนเข้าถึงบริการได้ง่าย และรวดเร็ว</a:t>
            </a:r>
          </a:p>
          <a:p>
            <a:pPr>
              <a:lnSpc>
                <a:spcPct val="80000"/>
              </a:lnSpc>
              <a:buNone/>
            </a:pPr>
            <a:r>
              <a:rPr lang="th-TH" sz="4800" b="1" dirty="0">
                <a:latin typeface="TH SarabunIT๙" pitchFamily="34" charset="-34"/>
                <a:cs typeface="+mj-cs"/>
              </a:rPr>
              <a:t>2. ลดเวลารอคอย</a:t>
            </a:r>
          </a:p>
          <a:p>
            <a:pPr>
              <a:lnSpc>
                <a:spcPct val="80000"/>
              </a:lnSpc>
              <a:buNone/>
            </a:pPr>
            <a:r>
              <a:rPr lang="th-TH" sz="4800" b="1" dirty="0">
                <a:latin typeface="TH SarabunIT๙" pitchFamily="34" charset="-34"/>
                <a:cs typeface="+mj-cs"/>
              </a:rPr>
              <a:t>3. ได้รับบริการที่เป็นมาตรฐานเดียวกัน</a:t>
            </a:r>
          </a:p>
          <a:p>
            <a:pPr>
              <a:lnSpc>
                <a:spcPct val="80000"/>
              </a:lnSpc>
              <a:buNone/>
            </a:pPr>
            <a:r>
              <a:rPr lang="th-TH" sz="4800" b="1" dirty="0">
                <a:latin typeface="TH SarabunIT๙" pitchFamily="34" charset="-34"/>
                <a:cs typeface="+mj-cs"/>
              </a:rPr>
              <a:t>4. สร้างความเชื่อมั่นกับบริการที่รัฐจัดให้</a:t>
            </a:r>
          </a:p>
          <a:p>
            <a:pPr>
              <a:lnSpc>
                <a:spcPct val="80000"/>
              </a:lnSpc>
              <a:buNone/>
            </a:pPr>
            <a:r>
              <a:rPr lang="th-TH" sz="4800" b="1" dirty="0">
                <a:latin typeface="TH SarabunIT๙" pitchFamily="34" charset="-34"/>
                <a:cs typeface="+mj-cs"/>
              </a:rPr>
              <a:t>5. มีความอบอุ่นใจ ใกล้บ้าน</a:t>
            </a:r>
          </a:p>
          <a:p>
            <a:pPr>
              <a:lnSpc>
                <a:spcPct val="80000"/>
              </a:lnSpc>
              <a:buNone/>
            </a:pPr>
            <a:r>
              <a:rPr lang="th-TH" sz="4800" b="1" dirty="0">
                <a:latin typeface="TH SarabunIT๙" pitchFamily="34" charset="-34"/>
                <a:cs typeface="+mj-cs"/>
              </a:rPr>
              <a:t>6. ลดค่าใช้จ่ายในการเดินทางไปรักษาที่อื่น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1143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th-TH" sz="7200" dirty="0" smtClean="0">
                <a:solidFill>
                  <a:schemeClr val="bg1"/>
                </a:solidFill>
              </a:rPr>
              <a:t>ผลงานปี 2557</a:t>
            </a:r>
            <a:endParaRPr lang="th-TH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43808" y="2996952"/>
            <a:ext cx="2808312" cy="92211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base"/>
            <a:r>
              <a:rPr lang="th-TH" b="1" dirty="0" err="1" smtClean="0"/>
              <a:t>ผลลัพท์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0" y="0"/>
            <a:ext cx="3491880" cy="220486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fontAlgn="base">
              <a:buNone/>
            </a:pPr>
            <a:r>
              <a:rPr lang="th-TH" sz="2800" b="1" dirty="0" smtClean="0">
                <a:solidFill>
                  <a:schemeClr val="bg1"/>
                </a:solidFill>
              </a:rPr>
              <a:t>สูติกรรม</a:t>
            </a:r>
            <a:r>
              <a:rPr lang="th-TH" sz="2800" b="1" dirty="0" smtClean="0"/>
              <a:t>  </a:t>
            </a:r>
          </a:p>
          <a:p>
            <a:pPr fontAlgn="base">
              <a:buNone/>
            </a:pPr>
            <a:r>
              <a:rPr lang="th-TH" sz="2800" b="1" dirty="0" smtClean="0"/>
              <a:t>รพ.</a:t>
            </a:r>
            <a:r>
              <a:rPr lang="th-TH" sz="2800" b="1" dirty="0">
                <a:cs typeface="+mj-cs"/>
              </a:rPr>
              <a:t>ระดับ</a:t>
            </a:r>
            <a:r>
              <a:rPr lang="th-TH" sz="2800" b="1" dirty="0"/>
              <a:t> </a:t>
            </a:r>
            <a:r>
              <a:rPr lang="en-US" sz="2800" b="1" dirty="0"/>
              <a:t>M1</a:t>
            </a:r>
            <a:r>
              <a:rPr lang="th-TH" sz="2800" b="1" dirty="0"/>
              <a:t> </a:t>
            </a:r>
            <a:r>
              <a:rPr lang="th-TH" sz="2800" b="1" dirty="0" smtClean="0"/>
              <a:t>4/4 </a:t>
            </a:r>
            <a:r>
              <a:rPr lang="th-TH" sz="2800" b="1" dirty="0"/>
              <a:t>แห่ง </a:t>
            </a:r>
            <a:endParaRPr lang="th-TH" sz="2800" b="1" dirty="0" smtClean="0"/>
          </a:p>
          <a:p>
            <a:pPr fontAlgn="base">
              <a:buNone/>
            </a:pPr>
            <a:r>
              <a:rPr lang="th-TH" sz="2800" b="1" dirty="0" smtClean="0"/>
              <a:t>       และ</a:t>
            </a:r>
            <a:r>
              <a:rPr lang="en-US" sz="2800" b="1" dirty="0"/>
              <a:t>M2</a:t>
            </a:r>
            <a:r>
              <a:rPr lang="th-TH" sz="2800" b="1" dirty="0"/>
              <a:t> </a:t>
            </a:r>
            <a:r>
              <a:rPr lang="th-TH" sz="2800" b="1" dirty="0" smtClean="0"/>
              <a:t>4/9 </a:t>
            </a:r>
            <a:r>
              <a:rPr lang="th-TH" sz="2800" b="1" dirty="0"/>
              <a:t>แห่ง </a:t>
            </a:r>
            <a:endParaRPr lang="th-TH" sz="2800" b="1" dirty="0" smtClean="0"/>
          </a:p>
          <a:p>
            <a:pPr fontAlgn="base">
              <a:buNone/>
            </a:pPr>
            <a:r>
              <a:rPr lang="th-TH" sz="2800" b="1" dirty="0"/>
              <a:t> </a:t>
            </a:r>
            <a:r>
              <a:rPr lang="th-TH" sz="2800" b="1" dirty="0" smtClean="0"/>
              <a:t>     ทำผ่าตัดคลอดได้</a:t>
            </a:r>
            <a:endParaRPr lang="th-TH" sz="2800" b="1" dirty="0"/>
          </a:p>
        </p:txBody>
      </p:sp>
      <p:sp>
        <p:nvSpPr>
          <p:cNvPr id="4" name="ตัวยึดเนื้อหา 2"/>
          <p:cNvSpPr txBox="1">
            <a:spLocks/>
          </p:cNvSpPr>
          <p:nvPr/>
        </p:nvSpPr>
        <p:spPr>
          <a:xfrm>
            <a:off x="0" y="2204864"/>
            <a:ext cx="3059832" cy="26928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ศัลยกรรม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รพ.ระดับ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M1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4/4 แห่ง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    และ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  M2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2/9 แห่ง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ทำผ่าตัดไส้ติ่งอักเสบได้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3707904" y="0"/>
            <a:ext cx="5220072" cy="27089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กุมารเวชกรรม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รพ.ระดับ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   2/9  แห่ง สามารถดูแลผู้ป่วย    เด็กที่ใช้เครื่องช่วยหายใจได้ ในปี 2557  คือ ท่าศาลา หลังสวน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รพ.ระดับต่ำกว่า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ทุกแห่ง สามารถดูแล    ผู้ป่วยเด็กที่มีภาวะวิกฤตทางเดินหายใจได้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ตัวยึดเนื้อหา 2"/>
          <p:cNvSpPr txBox="1">
            <a:spLocks/>
          </p:cNvSpPr>
          <p:nvPr/>
        </p:nvSpPr>
        <p:spPr>
          <a:xfrm>
            <a:off x="5868144" y="3212976"/>
            <a:ext cx="3275856" cy="36450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อายุรก</a:t>
            </a:r>
            <a:r>
              <a:rPr kumimoji="0" lang="th-TH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รรม</a:t>
            </a:r>
            <a:endParaRPr kumimoji="0" lang="th-TH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1. ผู้ป่วย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Sepsis</a:t>
            </a:r>
            <a:r>
              <a:rPr kumimoji="0" lang="th-TH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ได้รับการ  วินิจฉัยได้ถูกต้อง    รวดเร็ว ผู้ป่วยปลอดภัย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2. ตัวชี้วัดเชิงกระบวนการ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 มี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CPG Sepsis</a:t>
            </a:r>
            <a:r>
              <a:rPr kumimoji="0" lang="th-TH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ใช้ในเครือข่ายจังหวัด  นครศรีฯพังงา  2/7 จังหวัด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ตัวยึดเนื้อหา 2"/>
          <p:cNvSpPr txBox="1">
            <a:spLocks/>
          </p:cNvSpPr>
          <p:nvPr/>
        </p:nvSpPr>
        <p:spPr>
          <a:xfrm>
            <a:off x="0" y="4437112"/>
            <a:ext cx="5004048" cy="24208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ออร์โธปิ</a:t>
            </a:r>
            <a:r>
              <a:rPr kumimoji="0" lang="th-TH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ดิกส์</a:t>
            </a:r>
            <a:endParaRPr kumimoji="0" lang="th-TH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มีทีมผ่าตัด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Microsurgery  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อย่างน้อย 1 ทีมในเขต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รพ.ระดับ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ขึ้นไป    สามารถส่งภาพการบาดเจ็บ และภาพ    เอ็กซเรย์ต่อได้ถูกต้อง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229600" cy="488950"/>
          </a:xfrm>
        </p:spPr>
        <p:txBody>
          <a:bodyPr>
            <a:normAutofit fontScale="90000"/>
          </a:bodyPr>
          <a:lstStyle/>
          <a:p>
            <a:r>
              <a:rPr b="1" smtClean="0">
                <a:latin typeface="DilleniaUPC" pitchFamily="18" charset="-34"/>
                <a:ea typeface="Arial Unicode MS" pitchFamily="34" charset="-128"/>
                <a:cs typeface="DilleniaUPC" pitchFamily="18" charset="-34"/>
              </a:rPr>
              <a:t>พัฒนาศักยภาพของ รพ. </a:t>
            </a:r>
            <a:r>
              <a:rPr lang="en-US" b="1" smtClean="0">
                <a:latin typeface="DilleniaUPC" pitchFamily="18" charset="-34"/>
                <a:ea typeface="Arial Unicode MS" pitchFamily="34" charset="-128"/>
                <a:cs typeface="DilleniaUPC" pitchFamily="18" charset="-34"/>
              </a:rPr>
              <a:t>M 2 : </a:t>
            </a:r>
            <a:r>
              <a:rPr b="1" smtClean="0">
                <a:latin typeface="DilleniaUPC" pitchFamily="18" charset="-34"/>
                <a:ea typeface="Arial Unicode MS" pitchFamily="34" charset="-128"/>
                <a:cs typeface="DilleniaUPC" pitchFamily="18" charset="-34"/>
              </a:rPr>
              <a:t>การผ่าตัดไส้ติ่ง, </a:t>
            </a:r>
            <a:r>
              <a:rPr lang="en-US" b="1" smtClean="0">
                <a:latin typeface="DilleniaUPC" pitchFamily="18" charset="-34"/>
                <a:ea typeface="Arial Unicode MS" pitchFamily="34" charset="-128"/>
                <a:cs typeface="DilleniaUPC" pitchFamily="18" charset="-34"/>
              </a:rPr>
              <a:t>C/S</a:t>
            </a:r>
            <a:endParaRPr smtClean="0">
              <a:ea typeface="Arial Unicode MS" pitchFamily="34" charset="-128"/>
              <a:cs typeface="DilleniaUPC" pitchFamily="18" charset="-34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5E502E-1410-40A8-9F26-AB64EDE15040}" type="datetime1">
              <a:rPr lang="en-US" smtClean="0">
                <a:solidFill>
                  <a:srgbClr val="898989"/>
                </a:solidFill>
              </a:rPr>
              <a:pPr/>
              <a:t>12/4/2014</a:t>
            </a:fld>
            <a:endParaRPr lang="th-TH" smtClean="0">
              <a:solidFill>
                <a:srgbClr val="898989"/>
              </a:solidFill>
            </a:endParaRP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55DF4F-4C1E-4EEE-A453-E4AAB7AAFE6A}" type="slidenum">
              <a:rPr lang="th-TH" smtClean="0">
                <a:solidFill>
                  <a:srgbClr val="898989"/>
                </a:solidFill>
              </a:rPr>
              <a:pPr/>
              <a:t>8</a:t>
            </a:fld>
            <a:endParaRPr lang="th-TH" smtClean="0">
              <a:solidFill>
                <a:srgbClr val="898989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0" y="914400"/>
          <a:ext cx="7554913" cy="550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841"/>
                <a:gridCol w="1712656"/>
                <a:gridCol w="1782298"/>
                <a:gridCol w="1471559"/>
                <a:gridCol w="1471559"/>
              </a:tblGrid>
              <a:tr h="3124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ระดับ รพ.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รพ.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ผ่าตัดไส้ติ่ง</a:t>
                      </a:r>
                    </a:p>
                  </a:txBody>
                  <a:tcPr marL="7582" marR="7582" marT="7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ผ่าตัดคลอด</a:t>
                      </a:r>
                    </a:p>
                  </a:txBody>
                  <a:tcPr marL="7582" marR="7582" marT="7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ร้อยละ</a:t>
                      </a:r>
                    </a:p>
                  </a:txBody>
                  <a:tcPr marL="7582" marR="7582" marT="758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9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M</a:t>
                      </a:r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๑ (๔ แห่ง)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ตะกั่วป่า 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๑๐๐</a:t>
                      </a:r>
                    </a:p>
                  </a:txBody>
                  <a:tcPr marL="7582" marR="7582" marT="7582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เกาะสมุย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ทุ่งสง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สิชล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M</a:t>
                      </a:r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๒ (๙ แห่ง)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หลังสวน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33.33</a:t>
                      </a:r>
                    </a:p>
                  </a:txBody>
                  <a:tcPr marL="7582" marR="7582" marT="7582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ท่าศาลา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ปากพนัง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ไชยา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ท่าโรงช้าง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กาญ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จนดิษฐ์</a:t>
                      </a:r>
                    </a:p>
                  </a:txBody>
                  <a:tcPr marL="7582" marR="7582" marT="7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ฉวาง 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  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เพิ่ม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การผ่าตัดปี ๕๗</a:t>
                      </a: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รพ.ย.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เวียงสระ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  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ยัง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ไม่มีศัลยแพทย์</a:t>
                      </a: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Browallia New" pitchFamily="34" charset="-34"/>
                        </a:rPr>
                        <a:t>√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ป่าตอง 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O</a:t>
                      </a:r>
                    </a:p>
                  </a:txBody>
                  <a:tcPr marL="7582" marR="7582" marT="7582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2403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 </a:t>
                      </a:r>
                    </a:p>
                  </a:txBody>
                  <a:tcPr marL="7582" marR="7582" marT="7582" marB="0" anchor="b"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มีโครงการวชิระ/ตอง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หลาง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ครั้งที่ ๑ เดือน 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กค.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๕๖=๕๖ ราย  ครั้งที่ ๒ เดือน </a:t>
                      </a:r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มิย.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๕๗=๔๖ราย</a:t>
                      </a:r>
                    </a:p>
                  </a:txBody>
                  <a:tcPr marL="7582" marR="7582" marT="7582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739145">
                <a:tc>
                  <a:txBody>
                    <a:bodyPr/>
                    <a:lstStyle/>
                    <a:p>
                      <a:pPr algn="ctr" fontAlgn="t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รวม  ๑๓ แห่ง</a:t>
                      </a:r>
                    </a:p>
                  </a:txBody>
                  <a:tcPr marL="7582" marR="7582" marT="7582" marB="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  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เป้าหมาย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service. Plan. 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ร้อย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ละ 90 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 </a:t>
                      </a:r>
                    </a:p>
                    <a:p>
                      <a:pPr algn="l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   (๗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: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๑๓แห่ง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=</a:t>
                      </a:r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๕๓.๘๔)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 anchor="ctr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h-TH" sz="1000" b="0" i="0" u="none" strike="noStrike" dirty="0" smtClean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  <a:p>
                      <a:pPr algn="ctr" fontAlgn="b"/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๕๓.๘๕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7582" marR="7582" marT="7582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353081"/>
              </p:ext>
            </p:extLst>
          </p:nvPr>
        </p:nvGraphicFramePr>
        <p:xfrm>
          <a:off x="395536" y="1556792"/>
          <a:ext cx="8382003" cy="479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21284"/>
                <a:gridCol w="1143008"/>
                <a:gridCol w="1143008"/>
                <a:gridCol w="857256"/>
                <a:gridCol w="785818"/>
                <a:gridCol w="857256"/>
                <a:gridCol w="857256"/>
                <a:gridCol w="881013"/>
              </a:tblGrid>
              <a:tr h="899600">
                <a:tc>
                  <a:txBody>
                    <a:bodyPr/>
                    <a:lstStyle/>
                    <a:p>
                      <a:endParaRPr lang="th-TH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ชุมพร</a:t>
                      </a:r>
                    </a:p>
                    <a:p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สุราษฎร์ฯ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นครศรีฯ</a:t>
                      </a:r>
                    </a:p>
                    <a:p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ระนอง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พังงา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กระบี่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ภูเก็ต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ภาพ</a:t>
                      </a:r>
                    </a:p>
                    <a:p>
                      <a:pPr algn="ctr"/>
                      <a:r>
                        <a:rPr lang="th-TH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เขต</a:t>
                      </a:r>
                      <a:endParaRPr lang="th-TH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110530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A/S  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775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407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1767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826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843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439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170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92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168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75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S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779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341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A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371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170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A/S</a:t>
                      </a: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2981/1892</a:t>
                      </a:r>
                    </a:p>
                    <a:p>
                      <a:pPr algn="ctr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1435/915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131787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74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14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125/0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52/0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M1/M2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466/292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171/110</a:t>
                      </a:r>
                    </a:p>
                    <a:p>
                      <a:pPr algn="ctr" fontAlgn="t"/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M1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165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81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M2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756/245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425/124</a:t>
                      </a:r>
                      <a:endParaRPr lang="th-TH" sz="2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  <a:tr h="60613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F1-F3</a:t>
                      </a:r>
                    </a:p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56</a:t>
                      </a:r>
                    </a:p>
                    <a:p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57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2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16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2400" b="1" i="0" u="none" strike="noStrike" dirty="0" err="1" smtClean="0">
                          <a:latin typeface="TH SarabunIT๙" pitchFamily="34" charset="-34"/>
                          <a:cs typeface="TH SarabunIT๙" pitchFamily="34" charset="-34"/>
                        </a:rPr>
                        <a:t>อบจ</a:t>
                      </a:r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83</a:t>
                      </a:r>
                    </a:p>
                    <a:p>
                      <a:pPr algn="ctr" fontAlgn="t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45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 smtClean="0">
                        <a:latin typeface="TH SarabunIT๙" pitchFamily="34" charset="-34"/>
                        <a:cs typeface="TH SarabunIT๙" pitchFamily="34" charset="-34"/>
                      </a:endParaRP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101</a:t>
                      </a: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latin typeface="TH SarabunIT๙" pitchFamily="34" charset="-34"/>
                          <a:cs typeface="TH SarabunIT๙" pitchFamily="34" charset="-34"/>
                        </a:rPr>
                        <a:t>47</a:t>
                      </a:r>
                      <a:endParaRPr lang="th-TH" sz="2400" b="1" i="0" u="none" strike="noStrike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6993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000" b="1" dirty="0" smtClean="0">
                <a:latin typeface="Arial" pitchFamily="34" charset="0"/>
                <a:cs typeface="+mj-cs"/>
              </a:rPr>
              <a:t>การทำผ่าตัดไส้ติ่งอักเสบ สิทธิ </a:t>
            </a:r>
            <a:r>
              <a:rPr lang="en-US" sz="4000" b="1" dirty="0" smtClean="0">
                <a:latin typeface="Arial" pitchFamily="34" charset="0"/>
                <a:cs typeface="+mj-cs"/>
              </a:rPr>
              <a:t>UC 2556-2557</a:t>
            </a:r>
            <a:endParaRPr lang="th-TH" sz="40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63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3653</Words>
  <Application>Microsoft Office PowerPoint</Application>
  <PresentationFormat>นำเสนอทางหน้าจอ (4:3)</PresentationFormat>
  <Paragraphs>846</Paragraphs>
  <Slides>27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8" baseType="lpstr">
      <vt:lpstr>ชุดรูปแบบของ Office</vt:lpstr>
      <vt:lpstr> แผนพัฒนาระบบบริการสุขภาพ 5 สาขาหลัก เขตบริการสุขภาพที่ 11</vt:lpstr>
      <vt:lpstr>งานนำเสนอ PowerPoint</vt:lpstr>
      <vt:lpstr>ประเด็นปัญหา </vt:lpstr>
      <vt:lpstr>วัตถุประสงค์และเป้าหมายหลัก</vt:lpstr>
      <vt:lpstr>สิ่งที่ประชาชนได้รับ</vt:lpstr>
      <vt:lpstr>ผลงานปี 2557</vt:lpstr>
      <vt:lpstr>ผลลัพท์</vt:lpstr>
      <vt:lpstr>พัฒนาศักยภาพของ รพ. M 2 : การผ่าตัดไส้ติ่ง, C/S</vt:lpstr>
      <vt:lpstr>การทำผ่าตัดไส้ติ่งอักเสบ สิทธิ UC 2556-2557</vt:lpstr>
      <vt:lpstr>การทำผ่าตัดคลอด สิทธิ UC 2556-2557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แผนงาน/โครงการ ปี 2558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Training_Com03</dc:creator>
  <cp:lastModifiedBy>admin</cp:lastModifiedBy>
  <cp:revision>42</cp:revision>
  <dcterms:created xsi:type="dcterms:W3CDTF">2014-07-31T03:05:12Z</dcterms:created>
  <dcterms:modified xsi:type="dcterms:W3CDTF">2014-12-04T03:16:30Z</dcterms:modified>
</cp:coreProperties>
</file>